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Lst>
  <p:sldIdLst>
    <p:sldId id="260" r:id="rId6"/>
    <p:sldId id="275" r:id="rId7"/>
    <p:sldId id="264" r:id="rId8"/>
    <p:sldId id="269" r:id="rId9"/>
    <p:sldId id="257" r:id="rId10"/>
    <p:sldId id="268" r:id="rId11"/>
    <p:sldId id="267" r:id="rId12"/>
    <p:sldId id="265" r:id="rId13"/>
    <p:sldId id="266" r:id="rId14"/>
    <p:sldId id="258" r:id="rId15"/>
    <p:sldId id="261" r:id="rId16"/>
    <p:sldId id="262" r:id="rId17"/>
    <p:sldId id="279" r:id="rId18"/>
    <p:sldId id="281" r:id="rId19"/>
    <p:sldId id="271" r:id="rId20"/>
    <p:sldId id="270" r:id="rId21"/>
    <p:sldId id="272" r:id="rId22"/>
    <p:sldId id="273" r:id="rId23"/>
    <p:sldId id="274" r:id="rId24"/>
    <p:sldId id="276" r:id="rId25"/>
    <p:sldId id="27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C81C9F-2C24-E3FC-DCC6-73C426391EA4}" v="1" dt="2023-06-02T15:33:37.178"/>
    <p1510:client id="{221C7734-5BCD-14F2-AABB-327E7013C95F}" v="9" dt="2023-06-02T17:29:25.856"/>
    <p1510:client id="{22219AD9-1530-3C5E-7109-885A2FEC7C62}" v="60" dt="2023-06-02T15:48:42.625"/>
    <p1510:client id="{2F32173A-DB16-4525-C181-84EB7DBFBEFF}" v="96" dt="2023-06-02T14:26:28.989"/>
    <p1510:client id="{540BF184-A207-DAAE-488E-7F1DBA2667BB}" v="4" dt="2023-06-02T17:34:30.505"/>
    <p1510:client id="{579F5E68-54F2-11EF-796E-7B910E664D03}" v="2" dt="2023-06-02T01:09:13.580"/>
    <p1510:client id="{87647029-F827-6FAE-F56D-68B9A720D9E6}" v="193" dt="2023-06-02T11:08:47.181"/>
    <p1510:client id="{A2446AF2-6F09-4A44-AE1C-744B123F2A01}" v="3" dt="2023-06-01T23:40:42.214"/>
    <p1510:client id="{BEE63A98-4063-CA39-F883-4BCDB9391D42}" v="14" dt="2023-06-01T17:16:57.256"/>
    <p1510:client id="{BF1D410E-B405-BFC7-B7A7-DDF949E82AF8}" v="62" dt="2023-06-02T03:45:41.436"/>
    <p1510:client id="{D03EBBE2-37B3-A003-A901-071B11B3344B}" v="571" dt="2023-06-02T14:24:45.863"/>
    <p1510:client id="{D3A79744-A47D-45CE-8A06-A6468411110A}" v="214" dt="2023-06-02T13:03:07.839"/>
    <p1510:client id="{DB480DE1-5278-383B-10B5-A4CDA0CA4F7A}" v="8" dt="2023-06-02T13:49:48.379"/>
    <p1510:client id="{DF13BE4F-1152-629A-D07C-6EA70BB54A52}" v="28" dt="2023-06-02T21:02:33.630"/>
    <p1510:client id="{E432A397-58A6-4AC0-B00F-18F7DAC2D956}" v="359" dt="2023-06-02T03:29:47.443"/>
    <p1510:client id="{EEB58EA6-1E4B-42C6-E01B-7F51C3EE1A7A}" v="10" dt="2023-06-02T07:24:38.223"/>
    <p1510:client id="{F38DC89E-8D9C-4FC5-894B-EDE71412E350}" v="147" dt="2023-06-01T16:58:46.249"/>
    <p1510:client id="{F4CD09AA-4B11-0919-9B75-0F4D09C3349E}" v="94" dt="2023-06-01T23:53:00.399"/>
    <p1510:client id="{FC80267D-D73B-820B-614B-27FB992BAA9B}" v="1" dt="2023-06-02T15:04:56.091"/>
    <p1510:client id="{FF9B2103-88C0-14B1-A98C-69D0080332FE}" v="197" dt="2023-06-02T00:09:28.3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68A3D6-77F4-4DB3-A20A-E9280C963ACE}"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B51DA6A3-4D83-4755-8B95-E35E833B9B53}">
      <dgm:prSet/>
      <dgm:spPr/>
      <dgm:t>
        <a:bodyPr/>
        <a:lstStyle/>
        <a:p>
          <a:r>
            <a:rPr lang="en-US" b="1"/>
            <a:t>Information Need: Quality Control</a:t>
          </a:r>
          <a:endParaRPr lang="en-US"/>
        </a:p>
      </dgm:t>
    </dgm:pt>
    <dgm:pt modelId="{55B90F76-99EF-45A2-BF5E-E96B0E55C575}" type="parTrans" cxnId="{0094B83F-DA6D-4C4F-86DF-C4C5AFDD8BC3}">
      <dgm:prSet/>
      <dgm:spPr/>
      <dgm:t>
        <a:bodyPr/>
        <a:lstStyle/>
        <a:p>
          <a:endParaRPr lang="en-US"/>
        </a:p>
      </dgm:t>
    </dgm:pt>
    <dgm:pt modelId="{A83D2DDD-429B-400F-B7E3-5F822FA3F2AD}" type="sibTrans" cxnId="{0094B83F-DA6D-4C4F-86DF-C4C5AFDD8BC3}">
      <dgm:prSet/>
      <dgm:spPr/>
      <dgm:t>
        <a:bodyPr/>
        <a:lstStyle/>
        <a:p>
          <a:endParaRPr lang="en-US"/>
        </a:p>
      </dgm:t>
    </dgm:pt>
    <dgm:pt modelId="{9EF579B4-3A48-4495-BC5D-5D60ACCEA429}">
      <dgm:prSet/>
      <dgm:spPr/>
      <dgm:t>
        <a:bodyPr/>
        <a:lstStyle/>
        <a:p>
          <a:r>
            <a:rPr lang="en-US"/>
            <a:t>Source: The quality control department conducts inspections and tests on raw materials and finished garments.</a:t>
          </a:r>
        </a:p>
      </dgm:t>
    </dgm:pt>
    <dgm:pt modelId="{BE965E38-B674-4FF1-85A1-E31A6D398A9B}" type="parTrans" cxnId="{751B8053-B35E-4C42-A411-2B37CE46AFF9}">
      <dgm:prSet/>
      <dgm:spPr/>
      <dgm:t>
        <a:bodyPr/>
        <a:lstStyle/>
        <a:p>
          <a:endParaRPr lang="en-US"/>
        </a:p>
      </dgm:t>
    </dgm:pt>
    <dgm:pt modelId="{51456134-4AD4-4CBA-BED1-B7FAA3E3E578}" type="sibTrans" cxnId="{751B8053-B35E-4C42-A411-2B37CE46AFF9}">
      <dgm:prSet/>
      <dgm:spPr/>
      <dgm:t>
        <a:bodyPr/>
        <a:lstStyle/>
        <a:p>
          <a:endParaRPr lang="en-US"/>
        </a:p>
      </dgm:t>
    </dgm:pt>
    <dgm:pt modelId="{A14D747F-D862-4063-A55D-B51B63242C74}">
      <dgm:prSet/>
      <dgm:spPr/>
      <dgm:t>
        <a:bodyPr/>
        <a:lstStyle/>
        <a:p>
          <a:r>
            <a:rPr lang="en-US"/>
            <a:t>Collection: Inspectors collect data on quality parameters, such as fabric strength or stitching defects, through manual inspections or using measurement devices.</a:t>
          </a:r>
        </a:p>
      </dgm:t>
    </dgm:pt>
    <dgm:pt modelId="{CFD6D903-40D4-4DF4-BAF9-891629F20A1B}" type="parTrans" cxnId="{A977F465-830C-4C31-8443-E6A9CE5743E6}">
      <dgm:prSet/>
      <dgm:spPr/>
      <dgm:t>
        <a:bodyPr/>
        <a:lstStyle/>
        <a:p>
          <a:endParaRPr lang="en-US"/>
        </a:p>
      </dgm:t>
    </dgm:pt>
    <dgm:pt modelId="{06215E7F-53FC-44E7-978E-2A0CDD931A22}" type="sibTrans" cxnId="{A977F465-830C-4C31-8443-E6A9CE5743E6}">
      <dgm:prSet/>
      <dgm:spPr/>
      <dgm:t>
        <a:bodyPr/>
        <a:lstStyle/>
        <a:p>
          <a:endParaRPr lang="en-US"/>
        </a:p>
      </dgm:t>
    </dgm:pt>
    <dgm:pt modelId="{CE61E521-FBDC-4495-A700-E59FEA9B176C}">
      <dgm:prSet/>
      <dgm:spPr/>
      <dgm:t>
        <a:bodyPr/>
        <a:lstStyle/>
        <a:p>
          <a:r>
            <a:rPr lang="en-US"/>
            <a:t>Flow: Quality control reports are shared with the production team for rectification, with the procurement team to address supplier issues, and with the sales team to ensure only quality products are shipped to customers.</a:t>
          </a:r>
        </a:p>
      </dgm:t>
    </dgm:pt>
    <dgm:pt modelId="{5BD81873-944C-47E1-9BF2-93C1280514A5}" type="parTrans" cxnId="{6B77C719-48EE-4B77-8290-5429A7B0B743}">
      <dgm:prSet/>
      <dgm:spPr/>
      <dgm:t>
        <a:bodyPr/>
        <a:lstStyle/>
        <a:p>
          <a:endParaRPr lang="en-US"/>
        </a:p>
      </dgm:t>
    </dgm:pt>
    <dgm:pt modelId="{C04DC482-1D7B-4136-A2E6-ADCE8F75F396}" type="sibTrans" cxnId="{6B77C719-48EE-4B77-8290-5429A7B0B743}">
      <dgm:prSet/>
      <dgm:spPr/>
      <dgm:t>
        <a:bodyPr/>
        <a:lstStyle/>
        <a:p>
          <a:endParaRPr lang="en-US"/>
        </a:p>
      </dgm:t>
    </dgm:pt>
    <dgm:pt modelId="{BD89BEEF-713D-4E46-84D0-E8493E2CF808}" type="pres">
      <dgm:prSet presAssocID="{9A68A3D6-77F4-4DB3-A20A-E9280C963ACE}" presName="linear" presStyleCnt="0">
        <dgm:presLayoutVars>
          <dgm:animLvl val="lvl"/>
          <dgm:resizeHandles val="exact"/>
        </dgm:presLayoutVars>
      </dgm:prSet>
      <dgm:spPr/>
    </dgm:pt>
    <dgm:pt modelId="{E4159D58-CD84-6E4D-8189-134154C638F6}" type="pres">
      <dgm:prSet presAssocID="{B51DA6A3-4D83-4755-8B95-E35E833B9B53}" presName="parentText" presStyleLbl="node1" presStyleIdx="0" presStyleCnt="1">
        <dgm:presLayoutVars>
          <dgm:chMax val="0"/>
          <dgm:bulletEnabled val="1"/>
        </dgm:presLayoutVars>
      </dgm:prSet>
      <dgm:spPr/>
    </dgm:pt>
    <dgm:pt modelId="{12E2CE9B-DA2F-9D46-98CF-6535A2834E3C}" type="pres">
      <dgm:prSet presAssocID="{B51DA6A3-4D83-4755-8B95-E35E833B9B53}" presName="childText" presStyleLbl="revTx" presStyleIdx="0" presStyleCnt="1">
        <dgm:presLayoutVars>
          <dgm:bulletEnabled val="1"/>
        </dgm:presLayoutVars>
      </dgm:prSet>
      <dgm:spPr/>
    </dgm:pt>
  </dgm:ptLst>
  <dgm:cxnLst>
    <dgm:cxn modelId="{6B77C719-48EE-4B77-8290-5429A7B0B743}" srcId="{B51DA6A3-4D83-4755-8B95-E35E833B9B53}" destId="{CE61E521-FBDC-4495-A700-E59FEA9B176C}" srcOrd="2" destOrd="0" parTransId="{5BD81873-944C-47E1-9BF2-93C1280514A5}" sibTransId="{C04DC482-1D7B-4136-A2E6-ADCE8F75F396}"/>
    <dgm:cxn modelId="{0094B83F-DA6D-4C4F-86DF-C4C5AFDD8BC3}" srcId="{9A68A3D6-77F4-4DB3-A20A-E9280C963ACE}" destId="{B51DA6A3-4D83-4755-8B95-E35E833B9B53}" srcOrd="0" destOrd="0" parTransId="{55B90F76-99EF-45A2-BF5E-E96B0E55C575}" sibTransId="{A83D2DDD-429B-400F-B7E3-5F822FA3F2AD}"/>
    <dgm:cxn modelId="{A977F465-830C-4C31-8443-E6A9CE5743E6}" srcId="{B51DA6A3-4D83-4755-8B95-E35E833B9B53}" destId="{A14D747F-D862-4063-A55D-B51B63242C74}" srcOrd="1" destOrd="0" parTransId="{CFD6D903-40D4-4DF4-BAF9-891629F20A1B}" sibTransId="{06215E7F-53FC-44E7-978E-2A0CDD931A22}"/>
    <dgm:cxn modelId="{D8142A6F-E310-3E42-8D98-73AFB94251C5}" type="presOf" srcId="{B51DA6A3-4D83-4755-8B95-E35E833B9B53}" destId="{E4159D58-CD84-6E4D-8189-134154C638F6}" srcOrd="0" destOrd="0" presId="urn:microsoft.com/office/officeart/2005/8/layout/vList2"/>
    <dgm:cxn modelId="{751B8053-B35E-4C42-A411-2B37CE46AFF9}" srcId="{B51DA6A3-4D83-4755-8B95-E35E833B9B53}" destId="{9EF579B4-3A48-4495-BC5D-5D60ACCEA429}" srcOrd="0" destOrd="0" parTransId="{BE965E38-B674-4FF1-85A1-E31A6D398A9B}" sibTransId="{51456134-4AD4-4CBA-BED1-B7FAA3E3E578}"/>
    <dgm:cxn modelId="{D42AA9A5-B0C4-CD4A-ACB9-61C29E1620C3}" type="presOf" srcId="{9EF579B4-3A48-4495-BC5D-5D60ACCEA429}" destId="{12E2CE9B-DA2F-9D46-98CF-6535A2834E3C}" srcOrd="0" destOrd="0" presId="urn:microsoft.com/office/officeart/2005/8/layout/vList2"/>
    <dgm:cxn modelId="{31CC35AC-A433-A94E-AF10-972F979FC1F1}" type="presOf" srcId="{CE61E521-FBDC-4495-A700-E59FEA9B176C}" destId="{12E2CE9B-DA2F-9D46-98CF-6535A2834E3C}" srcOrd="0" destOrd="2" presId="urn:microsoft.com/office/officeart/2005/8/layout/vList2"/>
    <dgm:cxn modelId="{D7177ABA-504B-274C-9510-354B37B197CF}" type="presOf" srcId="{A14D747F-D862-4063-A55D-B51B63242C74}" destId="{12E2CE9B-DA2F-9D46-98CF-6535A2834E3C}" srcOrd="0" destOrd="1" presId="urn:microsoft.com/office/officeart/2005/8/layout/vList2"/>
    <dgm:cxn modelId="{3AC022C4-A202-9A46-BD57-3E742A86C3C6}" type="presOf" srcId="{9A68A3D6-77F4-4DB3-A20A-E9280C963ACE}" destId="{BD89BEEF-713D-4E46-84D0-E8493E2CF808}" srcOrd="0" destOrd="0" presId="urn:microsoft.com/office/officeart/2005/8/layout/vList2"/>
    <dgm:cxn modelId="{575061DD-4C85-354F-AECC-241A37EDE720}" type="presParOf" srcId="{BD89BEEF-713D-4E46-84D0-E8493E2CF808}" destId="{E4159D58-CD84-6E4D-8189-134154C638F6}" srcOrd="0" destOrd="0" presId="urn:microsoft.com/office/officeart/2005/8/layout/vList2"/>
    <dgm:cxn modelId="{8A773C4D-BBB9-004A-8CF2-C92FE026DBB3}" type="presParOf" srcId="{BD89BEEF-713D-4E46-84D0-E8493E2CF808}" destId="{12E2CE9B-DA2F-9D46-98CF-6535A2834E3C}"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159D58-CD84-6E4D-8189-134154C638F6}">
      <dsp:nvSpPr>
        <dsp:cNvPr id="0" name=""/>
        <dsp:cNvSpPr/>
      </dsp:nvSpPr>
      <dsp:spPr>
        <a:xfrm>
          <a:off x="0" y="80609"/>
          <a:ext cx="9994900" cy="93541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b="1" kern="1200"/>
            <a:t>Information Need: Quality Control</a:t>
          </a:r>
          <a:endParaRPr lang="en-US" sz="3900" kern="1200"/>
        </a:p>
      </dsp:txBody>
      <dsp:txXfrm>
        <a:off x="45663" y="126272"/>
        <a:ext cx="9903574" cy="844089"/>
      </dsp:txXfrm>
    </dsp:sp>
    <dsp:sp modelId="{12E2CE9B-DA2F-9D46-98CF-6535A2834E3C}">
      <dsp:nvSpPr>
        <dsp:cNvPr id="0" name=""/>
        <dsp:cNvSpPr/>
      </dsp:nvSpPr>
      <dsp:spPr>
        <a:xfrm>
          <a:off x="0" y="1016024"/>
          <a:ext cx="9994900" cy="452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7338" tIns="49530" rIns="277368" bIns="49530" numCol="1" spcCol="1270" anchor="t" anchorCtr="0">
          <a:noAutofit/>
        </a:bodyPr>
        <a:lstStyle/>
        <a:p>
          <a:pPr marL="285750" lvl="1" indent="-285750" algn="l" defTabSz="1333500">
            <a:lnSpc>
              <a:spcPct val="90000"/>
            </a:lnSpc>
            <a:spcBef>
              <a:spcPct val="0"/>
            </a:spcBef>
            <a:spcAft>
              <a:spcPct val="20000"/>
            </a:spcAft>
            <a:buChar char="•"/>
          </a:pPr>
          <a:r>
            <a:rPr lang="en-US" sz="3000" kern="1200"/>
            <a:t>Source: The quality control department conducts inspections and tests on raw materials and finished garments.</a:t>
          </a:r>
        </a:p>
        <a:p>
          <a:pPr marL="285750" lvl="1" indent="-285750" algn="l" defTabSz="1333500">
            <a:lnSpc>
              <a:spcPct val="90000"/>
            </a:lnSpc>
            <a:spcBef>
              <a:spcPct val="0"/>
            </a:spcBef>
            <a:spcAft>
              <a:spcPct val="20000"/>
            </a:spcAft>
            <a:buChar char="•"/>
          </a:pPr>
          <a:r>
            <a:rPr lang="en-US" sz="3000" kern="1200"/>
            <a:t>Collection: Inspectors collect data on quality parameters, such as fabric strength or stitching defects, through manual inspections or using measurement devices.</a:t>
          </a:r>
        </a:p>
        <a:p>
          <a:pPr marL="285750" lvl="1" indent="-285750" algn="l" defTabSz="1333500">
            <a:lnSpc>
              <a:spcPct val="90000"/>
            </a:lnSpc>
            <a:spcBef>
              <a:spcPct val="0"/>
            </a:spcBef>
            <a:spcAft>
              <a:spcPct val="20000"/>
            </a:spcAft>
            <a:buChar char="•"/>
          </a:pPr>
          <a:r>
            <a:rPr lang="en-US" sz="3000" kern="1200"/>
            <a:t>Flow: Quality control reports are shared with the production team for rectification, with the procurement team to address supplier issues, and with the sales team to ensure only quality products are shipped to customers.</a:t>
          </a:r>
        </a:p>
      </dsp:txBody>
      <dsp:txXfrm>
        <a:off x="0" y="1016024"/>
        <a:ext cx="9994900" cy="452088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4E124-ED22-B53B-CE7A-DAC2F5E81B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37D4236-6149-123A-D671-DC74996D9E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59C896F-3088-C803-2EDE-E30A37AB5E10}"/>
              </a:ext>
            </a:extLst>
          </p:cNvPr>
          <p:cNvSpPr>
            <a:spLocks noGrp="1"/>
          </p:cNvSpPr>
          <p:nvPr>
            <p:ph type="dt" sz="half" idx="10"/>
          </p:nvPr>
        </p:nvSpPr>
        <p:spPr/>
        <p:txBody>
          <a:bodyPr/>
          <a:lstStyle/>
          <a:p>
            <a:fld id="{E88D0ADE-D454-4688-A1E1-8E3E43513115}" type="datetimeFigureOut">
              <a:rPr lang="en-GB" smtClean="0"/>
              <a:t>02/06/2023</a:t>
            </a:fld>
            <a:endParaRPr lang="en-GB"/>
          </a:p>
        </p:txBody>
      </p:sp>
      <p:sp>
        <p:nvSpPr>
          <p:cNvPr id="5" name="Footer Placeholder 4">
            <a:extLst>
              <a:ext uri="{FF2B5EF4-FFF2-40B4-BE49-F238E27FC236}">
                <a16:creationId xmlns:a16="http://schemas.microsoft.com/office/drawing/2014/main" id="{A883C494-BB1B-9A57-DE10-8C973233CFF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8701274-96A5-0484-01E7-22AFC859B040}"/>
              </a:ext>
            </a:extLst>
          </p:cNvPr>
          <p:cNvSpPr>
            <a:spLocks noGrp="1"/>
          </p:cNvSpPr>
          <p:nvPr>
            <p:ph type="sldNum" sz="quarter" idx="12"/>
          </p:nvPr>
        </p:nvSpPr>
        <p:spPr/>
        <p:txBody>
          <a:bodyPr/>
          <a:lstStyle/>
          <a:p>
            <a:fld id="{C2DB7843-B18B-4AE6-BD96-D82D1EB69893}" type="slidenum">
              <a:rPr lang="en-GB" smtClean="0"/>
              <a:t>‹#›</a:t>
            </a:fld>
            <a:endParaRPr lang="en-GB"/>
          </a:p>
        </p:txBody>
      </p:sp>
    </p:spTree>
    <p:extLst>
      <p:ext uri="{BB962C8B-B14F-4D97-AF65-F5344CB8AC3E}">
        <p14:creationId xmlns:p14="http://schemas.microsoft.com/office/powerpoint/2010/main" val="523147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5D9F3-119A-E6B3-1C87-AF8A4F35F0C8}"/>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B49CB8D-1AB4-2401-AA5E-E2BE30FC7E7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CA9C57F-ED8F-6C98-C0C0-927EAD054109}"/>
              </a:ext>
            </a:extLst>
          </p:cNvPr>
          <p:cNvSpPr>
            <a:spLocks noGrp="1"/>
          </p:cNvSpPr>
          <p:nvPr>
            <p:ph type="dt" sz="half" idx="10"/>
          </p:nvPr>
        </p:nvSpPr>
        <p:spPr/>
        <p:txBody>
          <a:bodyPr/>
          <a:lstStyle/>
          <a:p>
            <a:fld id="{E88D0ADE-D454-4688-A1E1-8E3E43513115}" type="datetimeFigureOut">
              <a:rPr lang="en-GB" smtClean="0"/>
              <a:t>02/06/2023</a:t>
            </a:fld>
            <a:endParaRPr lang="en-GB"/>
          </a:p>
        </p:txBody>
      </p:sp>
      <p:sp>
        <p:nvSpPr>
          <p:cNvPr id="5" name="Footer Placeholder 4">
            <a:extLst>
              <a:ext uri="{FF2B5EF4-FFF2-40B4-BE49-F238E27FC236}">
                <a16:creationId xmlns:a16="http://schemas.microsoft.com/office/drawing/2014/main" id="{2BF592F8-7F1D-2A68-E232-D2A7ACF36A8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6912A28-0F66-5B7F-6441-F1B74AF7D879}"/>
              </a:ext>
            </a:extLst>
          </p:cNvPr>
          <p:cNvSpPr>
            <a:spLocks noGrp="1"/>
          </p:cNvSpPr>
          <p:nvPr>
            <p:ph type="sldNum" sz="quarter" idx="12"/>
          </p:nvPr>
        </p:nvSpPr>
        <p:spPr/>
        <p:txBody>
          <a:bodyPr/>
          <a:lstStyle/>
          <a:p>
            <a:fld id="{C2DB7843-B18B-4AE6-BD96-D82D1EB69893}" type="slidenum">
              <a:rPr lang="en-GB" smtClean="0"/>
              <a:t>‹#›</a:t>
            </a:fld>
            <a:endParaRPr lang="en-GB"/>
          </a:p>
        </p:txBody>
      </p:sp>
    </p:spTree>
    <p:extLst>
      <p:ext uri="{BB962C8B-B14F-4D97-AF65-F5344CB8AC3E}">
        <p14:creationId xmlns:p14="http://schemas.microsoft.com/office/powerpoint/2010/main" val="3673327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02C863-052A-4C62-3B20-2305C8EE1D5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FA383FB-D5BF-BEEF-5693-F16CB797068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6DFD442-0E19-61CA-CC47-1C0773D619B7}"/>
              </a:ext>
            </a:extLst>
          </p:cNvPr>
          <p:cNvSpPr>
            <a:spLocks noGrp="1"/>
          </p:cNvSpPr>
          <p:nvPr>
            <p:ph type="dt" sz="half" idx="10"/>
          </p:nvPr>
        </p:nvSpPr>
        <p:spPr/>
        <p:txBody>
          <a:bodyPr/>
          <a:lstStyle/>
          <a:p>
            <a:fld id="{E88D0ADE-D454-4688-A1E1-8E3E43513115}" type="datetimeFigureOut">
              <a:rPr lang="en-GB" smtClean="0"/>
              <a:t>02/06/2023</a:t>
            </a:fld>
            <a:endParaRPr lang="en-GB"/>
          </a:p>
        </p:txBody>
      </p:sp>
      <p:sp>
        <p:nvSpPr>
          <p:cNvPr id="5" name="Footer Placeholder 4">
            <a:extLst>
              <a:ext uri="{FF2B5EF4-FFF2-40B4-BE49-F238E27FC236}">
                <a16:creationId xmlns:a16="http://schemas.microsoft.com/office/drawing/2014/main" id="{380C4CFD-3C12-A98A-C7E8-91FDF7CFE53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4A79370-49E2-248E-91BD-80874013225F}"/>
              </a:ext>
            </a:extLst>
          </p:cNvPr>
          <p:cNvSpPr>
            <a:spLocks noGrp="1"/>
          </p:cNvSpPr>
          <p:nvPr>
            <p:ph type="sldNum" sz="quarter" idx="12"/>
          </p:nvPr>
        </p:nvSpPr>
        <p:spPr/>
        <p:txBody>
          <a:bodyPr/>
          <a:lstStyle/>
          <a:p>
            <a:fld id="{C2DB7843-B18B-4AE6-BD96-D82D1EB69893}" type="slidenum">
              <a:rPr lang="en-GB" smtClean="0"/>
              <a:t>‹#›</a:t>
            </a:fld>
            <a:endParaRPr lang="en-GB"/>
          </a:p>
        </p:txBody>
      </p:sp>
    </p:spTree>
    <p:extLst>
      <p:ext uri="{BB962C8B-B14F-4D97-AF65-F5344CB8AC3E}">
        <p14:creationId xmlns:p14="http://schemas.microsoft.com/office/powerpoint/2010/main" val="21428994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02/06/2023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02/06/2023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681B8-93EE-43D2-A457-83909550382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C8EF20B-67A5-65B6-B5F7-99D48A44C55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80AE56-3444-E398-96B7-98FDE2F4AF80}"/>
              </a:ext>
            </a:extLst>
          </p:cNvPr>
          <p:cNvSpPr>
            <a:spLocks noGrp="1"/>
          </p:cNvSpPr>
          <p:nvPr>
            <p:ph type="dt" sz="half" idx="10"/>
          </p:nvPr>
        </p:nvSpPr>
        <p:spPr/>
        <p:txBody>
          <a:bodyPr/>
          <a:lstStyle/>
          <a:p>
            <a:fld id="{E88D0ADE-D454-4688-A1E1-8E3E43513115}" type="datetimeFigureOut">
              <a:rPr lang="en-GB" smtClean="0"/>
              <a:t>02/06/2023</a:t>
            </a:fld>
            <a:endParaRPr lang="en-GB"/>
          </a:p>
        </p:txBody>
      </p:sp>
      <p:sp>
        <p:nvSpPr>
          <p:cNvPr id="5" name="Footer Placeholder 4">
            <a:extLst>
              <a:ext uri="{FF2B5EF4-FFF2-40B4-BE49-F238E27FC236}">
                <a16:creationId xmlns:a16="http://schemas.microsoft.com/office/drawing/2014/main" id="{1EC15BAB-C2D7-527D-9B67-6BA12CA2E09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C1B909C-5E5F-A477-807F-3269F0BF6D39}"/>
              </a:ext>
            </a:extLst>
          </p:cNvPr>
          <p:cNvSpPr>
            <a:spLocks noGrp="1"/>
          </p:cNvSpPr>
          <p:nvPr>
            <p:ph type="sldNum" sz="quarter" idx="12"/>
          </p:nvPr>
        </p:nvSpPr>
        <p:spPr/>
        <p:txBody>
          <a:bodyPr/>
          <a:lstStyle/>
          <a:p>
            <a:fld id="{C2DB7843-B18B-4AE6-BD96-D82D1EB69893}" type="slidenum">
              <a:rPr lang="en-GB" smtClean="0"/>
              <a:t>‹#›</a:t>
            </a:fld>
            <a:endParaRPr lang="en-GB"/>
          </a:p>
        </p:txBody>
      </p:sp>
    </p:spTree>
    <p:extLst>
      <p:ext uri="{BB962C8B-B14F-4D97-AF65-F5344CB8AC3E}">
        <p14:creationId xmlns:p14="http://schemas.microsoft.com/office/powerpoint/2010/main" val="414146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54F11-4F29-B3DC-428E-B0DDEE9D7D8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EDE27BA-CEE3-3CE7-5F03-A1A4067886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97483E5-5EDE-59A4-D7EC-26A048BA7B4A}"/>
              </a:ext>
            </a:extLst>
          </p:cNvPr>
          <p:cNvSpPr>
            <a:spLocks noGrp="1"/>
          </p:cNvSpPr>
          <p:nvPr>
            <p:ph type="dt" sz="half" idx="10"/>
          </p:nvPr>
        </p:nvSpPr>
        <p:spPr/>
        <p:txBody>
          <a:bodyPr/>
          <a:lstStyle/>
          <a:p>
            <a:fld id="{E88D0ADE-D454-4688-A1E1-8E3E43513115}" type="datetimeFigureOut">
              <a:rPr lang="en-GB" smtClean="0"/>
              <a:t>02/06/2023</a:t>
            </a:fld>
            <a:endParaRPr lang="en-GB"/>
          </a:p>
        </p:txBody>
      </p:sp>
      <p:sp>
        <p:nvSpPr>
          <p:cNvPr id="5" name="Footer Placeholder 4">
            <a:extLst>
              <a:ext uri="{FF2B5EF4-FFF2-40B4-BE49-F238E27FC236}">
                <a16:creationId xmlns:a16="http://schemas.microsoft.com/office/drawing/2014/main" id="{102D5E24-A6D5-3C11-14F7-90A5F006294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C9F2757-FA0D-8C1F-79D0-61EB3E18E915}"/>
              </a:ext>
            </a:extLst>
          </p:cNvPr>
          <p:cNvSpPr>
            <a:spLocks noGrp="1"/>
          </p:cNvSpPr>
          <p:nvPr>
            <p:ph type="sldNum" sz="quarter" idx="12"/>
          </p:nvPr>
        </p:nvSpPr>
        <p:spPr/>
        <p:txBody>
          <a:bodyPr/>
          <a:lstStyle/>
          <a:p>
            <a:fld id="{C2DB7843-B18B-4AE6-BD96-D82D1EB69893}" type="slidenum">
              <a:rPr lang="en-GB" smtClean="0"/>
              <a:t>‹#›</a:t>
            </a:fld>
            <a:endParaRPr lang="en-GB"/>
          </a:p>
        </p:txBody>
      </p:sp>
    </p:spTree>
    <p:extLst>
      <p:ext uri="{BB962C8B-B14F-4D97-AF65-F5344CB8AC3E}">
        <p14:creationId xmlns:p14="http://schemas.microsoft.com/office/powerpoint/2010/main" val="503634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7B6F8-DF10-D4C8-CC31-5E78DDD6C7B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99DEFBA-0532-3956-394F-FB5811506E6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1C5FF1D-ED8C-68B4-54DB-9736A862D22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9BBB4B4-0809-8F77-9F4F-45B6A1F74432}"/>
              </a:ext>
            </a:extLst>
          </p:cNvPr>
          <p:cNvSpPr>
            <a:spLocks noGrp="1"/>
          </p:cNvSpPr>
          <p:nvPr>
            <p:ph type="dt" sz="half" idx="10"/>
          </p:nvPr>
        </p:nvSpPr>
        <p:spPr/>
        <p:txBody>
          <a:bodyPr/>
          <a:lstStyle/>
          <a:p>
            <a:fld id="{E88D0ADE-D454-4688-A1E1-8E3E43513115}" type="datetimeFigureOut">
              <a:rPr lang="en-GB" smtClean="0"/>
              <a:t>02/06/2023</a:t>
            </a:fld>
            <a:endParaRPr lang="en-GB"/>
          </a:p>
        </p:txBody>
      </p:sp>
      <p:sp>
        <p:nvSpPr>
          <p:cNvPr id="6" name="Footer Placeholder 5">
            <a:extLst>
              <a:ext uri="{FF2B5EF4-FFF2-40B4-BE49-F238E27FC236}">
                <a16:creationId xmlns:a16="http://schemas.microsoft.com/office/drawing/2014/main" id="{4A9694F7-37AC-8B87-DFA8-94618FD3497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B41325B-AF8D-6777-336E-81BB1E6705FD}"/>
              </a:ext>
            </a:extLst>
          </p:cNvPr>
          <p:cNvSpPr>
            <a:spLocks noGrp="1"/>
          </p:cNvSpPr>
          <p:nvPr>
            <p:ph type="sldNum" sz="quarter" idx="12"/>
          </p:nvPr>
        </p:nvSpPr>
        <p:spPr/>
        <p:txBody>
          <a:bodyPr/>
          <a:lstStyle/>
          <a:p>
            <a:fld id="{C2DB7843-B18B-4AE6-BD96-D82D1EB69893}" type="slidenum">
              <a:rPr lang="en-GB" smtClean="0"/>
              <a:t>‹#›</a:t>
            </a:fld>
            <a:endParaRPr lang="en-GB"/>
          </a:p>
        </p:txBody>
      </p:sp>
    </p:spTree>
    <p:extLst>
      <p:ext uri="{BB962C8B-B14F-4D97-AF65-F5344CB8AC3E}">
        <p14:creationId xmlns:p14="http://schemas.microsoft.com/office/powerpoint/2010/main" val="2000045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01885-6806-1463-30BB-4DC8E5B5AAF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7437EC1-912F-5128-9D47-11B582D0A3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E7E54F1-9486-B27C-1A02-7489EB26595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2A3550C-9CFD-690A-0DF9-A5789D06D8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085007-8CDB-FD88-89DB-398C8B9A48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AD4160A0-C051-F9EE-E09D-95E39308B954}"/>
              </a:ext>
            </a:extLst>
          </p:cNvPr>
          <p:cNvSpPr>
            <a:spLocks noGrp="1"/>
          </p:cNvSpPr>
          <p:nvPr>
            <p:ph type="dt" sz="half" idx="10"/>
          </p:nvPr>
        </p:nvSpPr>
        <p:spPr/>
        <p:txBody>
          <a:bodyPr/>
          <a:lstStyle/>
          <a:p>
            <a:fld id="{E88D0ADE-D454-4688-A1E1-8E3E43513115}" type="datetimeFigureOut">
              <a:rPr lang="en-GB" smtClean="0"/>
              <a:t>02/06/2023</a:t>
            </a:fld>
            <a:endParaRPr lang="en-GB"/>
          </a:p>
        </p:txBody>
      </p:sp>
      <p:sp>
        <p:nvSpPr>
          <p:cNvPr id="8" name="Footer Placeholder 7">
            <a:extLst>
              <a:ext uri="{FF2B5EF4-FFF2-40B4-BE49-F238E27FC236}">
                <a16:creationId xmlns:a16="http://schemas.microsoft.com/office/drawing/2014/main" id="{CF02D5C1-7F8E-E47B-6909-08FCF7C8B094}"/>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209DA0F-336E-ED71-2BBD-FF18F06EB656}"/>
              </a:ext>
            </a:extLst>
          </p:cNvPr>
          <p:cNvSpPr>
            <a:spLocks noGrp="1"/>
          </p:cNvSpPr>
          <p:nvPr>
            <p:ph type="sldNum" sz="quarter" idx="12"/>
          </p:nvPr>
        </p:nvSpPr>
        <p:spPr/>
        <p:txBody>
          <a:bodyPr/>
          <a:lstStyle/>
          <a:p>
            <a:fld id="{C2DB7843-B18B-4AE6-BD96-D82D1EB69893}" type="slidenum">
              <a:rPr lang="en-GB" smtClean="0"/>
              <a:t>‹#›</a:t>
            </a:fld>
            <a:endParaRPr lang="en-GB"/>
          </a:p>
        </p:txBody>
      </p:sp>
    </p:spTree>
    <p:extLst>
      <p:ext uri="{BB962C8B-B14F-4D97-AF65-F5344CB8AC3E}">
        <p14:creationId xmlns:p14="http://schemas.microsoft.com/office/powerpoint/2010/main" val="464100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20556-34F3-0000-533B-56934BC0C90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78880AD-BD70-852D-E826-1148EE104870}"/>
              </a:ext>
            </a:extLst>
          </p:cNvPr>
          <p:cNvSpPr>
            <a:spLocks noGrp="1"/>
          </p:cNvSpPr>
          <p:nvPr>
            <p:ph type="dt" sz="half" idx="10"/>
          </p:nvPr>
        </p:nvSpPr>
        <p:spPr/>
        <p:txBody>
          <a:bodyPr/>
          <a:lstStyle/>
          <a:p>
            <a:fld id="{E88D0ADE-D454-4688-A1E1-8E3E43513115}" type="datetimeFigureOut">
              <a:rPr lang="en-GB" smtClean="0"/>
              <a:t>02/06/2023</a:t>
            </a:fld>
            <a:endParaRPr lang="en-GB"/>
          </a:p>
        </p:txBody>
      </p:sp>
      <p:sp>
        <p:nvSpPr>
          <p:cNvPr id="4" name="Footer Placeholder 3">
            <a:extLst>
              <a:ext uri="{FF2B5EF4-FFF2-40B4-BE49-F238E27FC236}">
                <a16:creationId xmlns:a16="http://schemas.microsoft.com/office/drawing/2014/main" id="{E54A6F0F-7FEB-0D33-7C0E-AE22C104517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34C9F2A-617A-AB11-F343-653BFAF74292}"/>
              </a:ext>
            </a:extLst>
          </p:cNvPr>
          <p:cNvSpPr>
            <a:spLocks noGrp="1"/>
          </p:cNvSpPr>
          <p:nvPr>
            <p:ph type="sldNum" sz="quarter" idx="12"/>
          </p:nvPr>
        </p:nvSpPr>
        <p:spPr/>
        <p:txBody>
          <a:bodyPr/>
          <a:lstStyle/>
          <a:p>
            <a:fld id="{C2DB7843-B18B-4AE6-BD96-D82D1EB69893}" type="slidenum">
              <a:rPr lang="en-GB" smtClean="0"/>
              <a:t>‹#›</a:t>
            </a:fld>
            <a:endParaRPr lang="en-GB"/>
          </a:p>
        </p:txBody>
      </p:sp>
    </p:spTree>
    <p:extLst>
      <p:ext uri="{BB962C8B-B14F-4D97-AF65-F5344CB8AC3E}">
        <p14:creationId xmlns:p14="http://schemas.microsoft.com/office/powerpoint/2010/main" val="2081288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95C98A3-D235-DFB4-C0F0-840F4E81A9F0}"/>
              </a:ext>
            </a:extLst>
          </p:cNvPr>
          <p:cNvSpPr>
            <a:spLocks noGrp="1"/>
          </p:cNvSpPr>
          <p:nvPr>
            <p:ph type="dt" sz="half" idx="10"/>
          </p:nvPr>
        </p:nvSpPr>
        <p:spPr/>
        <p:txBody>
          <a:bodyPr/>
          <a:lstStyle/>
          <a:p>
            <a:fld id="{E88D0ADE-D454-4688-A1E1-8E3E43513115}" type="datetimeFigureOut">
              <a:rPr lang="en-GB" smtClean="0"/>
              <a:t>02/06/2023</a:t>
            </a:fld>
            <a:endParaRPr lang="en-GB"/>
          </a:p>
        </p:txBody>
      </p:sp>
      <p:sp>
        <p:nvSpPr>
          <p:cNvPr id="3" name="Footer Placeholder 2">
            <a:extLst>
              <a:ext uri="{FF2B5EF4-FFF2-40B4-BE49-F238E27FC236}">
                <a16:creationId xmlns:a16="http://schemas.microsoft.com/office/drawing/2014/main" id="{6B7C0443-7EA5-51F2-7428-7B59F86F2B5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04AB1B9-DA67-61D6-43BC-BB953DD86548}"/>
              </a:ext>
            </a:extLst>
          </p:cNvPr>
          <p:cNvSpPr>
            <a:spLocks noGrp="1"/>
          </p:cNvSpPr>
          <p:nvPr>
            <p:ph type="sldNum" sz="quarter" idx="12"/>
          </p:nvPr>
        </p:nvSpPr>
        <p:spPr/>
        <p:txBody>
          <a:bodyPr/>
          <a:lstStyle/>
          <a:p>
            <a:fld id="{C2DB7843-B18B-4AE6-BD96-D82D1EB69893}" type="slidenum">
              <a:rPr lang="en-GB" smtClean="0"/>
              <a:t>‹#›</a:t>
            </a:fld>
            <a:endParaRPr lang="en-GB"/>
          </a:p>
        </p:txBody>
      </p:sp>
    </p:spTree>
    <p:extLst>
      <p:ext uri="{BB962C8B-B14F-4D97-AF65-F5344CB8AC3E}">
        <p14:creationId xmlns:p14="http://schemas.microsoft.com/office/powerpoint/2010/main" val="3653210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A09D4-F1E4-77A7-0848-42B6A48F6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571E3C1-7CF6-CC3A-D905-3EE867C1DD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E928B25-DCAC-310F-4E3D-8718A3480B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148BE4-7921-C634-68C1-FDEB90C56BC9}"/>
              </a:ext>
            </a:extLst>
          </p:cNvPr>
          <p:cNvSpPr>
            <a:spLocks noGrp="1"/>
          </p:cNvSpPr>
          <p:nvPr>
            <p:ph type="dt" sz="half" idx="10"/>
          </p:nvPr>
        </p:nvSpPr>
        <p:spPr/>
        <p:txBody>
          <a:bodyPr/>
          <a:lstStyle/>
          <a:p>
            <a:fld id="{E88D0ADE-D454-4688-A1E1-8E3E43513115}" type="datetimeFigureOut">
              <a:rPr lang="en-GB" smtClean="0"/>
              <a:t>02/06/2023</a:t>
            </a:fld>
            <a:endParaRPr lang="en-GB"/>
          </a:p>
        </p:txBody>
      </p:sp>
      <p:sp>
        <p:nvSpPr>
          <p:cNvPr id="6" name="Footer Placeholder 5">
            <a:extLst>
              <a:ext uri="{FF2B5EF4-FFF2-40B4-BE49-F238E27FC236}">
                <a16:creationId xmlns:a16="http://schemas.microsoft.com/office/drawing/2014/main" id="{3A30A77D-A4CB-4ECE-C5E5-94C67E3E543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DCBFED0-4C62-AD28-5522-BCF0D528BF90}"/>
              </a:ext>
            </a:extLst>
          </p:cNvPr>
          <p:cNvSpPr>
            <a:spLocks noGrp="1"/>
          </p:cNvSpPr>
          <p:nvPr>
            <p:ph type="sldNum" sz="quarter" idx="12"/>
          </p:nvPr>
        </p:nvSpPr>
        <p:spPr/>
        <p:txBody>
          <a:bodyPr/>
          <a:lstStyle/>
          <a:p>
            <a:fld id="{C2DB7843-B18B-4AE6-BD96-D82D1EB69893}" type="slidenum">
              <a:rPr lang="en-GB" smtClean="0"/>
              <a:t>‹#›</a:t>
            </a:fld>
            <a:endParaRPr lang="en-GB"/>
          </a:p>
        </p:txBody>
      </p:sp>
    </p:spTree>
    <p:extLst>
      <p:ext uri="{BB962C8B-B14F-4D97-AF65-F5344CB8AC3E}">
        <p14:creationId xmlns:p14="http://schemas.microsoft.com/office/powerpoint/2010/main" val="767184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9E0F0-5B64-BF1E-B937-5580A5FFB4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F2FAF75-BA84-2E6D-D0D2-331515F99D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468CBBF-E113-D561-98D7-D534C11022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7438FD-A211-D60E-B7DD-6AEE78107AC7}"/>
              </a:ext>
            </a:extLst>
          </p:cNvPr>
          <p:cNvSpPr>
            <a:spLocks noGrp="1"/>
          </p:cNvSpPr>
          <p:nvPr>
            <p:ph type="dt" sz="half" idx="10"/>
          </p:nvPr>
        </p:nvSpPr>
        <p:spPr/>
        <p:txBody>
          <a:bodyPr/>
          <a:lstStyle/>
          <a:p>
            <a:fld id="{E88D0ADE-D454-4688-A1E1-8E3E43513115}" type="datetimeFigureOut">
              <a:rPr lang="en-GB" smtClean="0"/>
              <a:t>02/06/2023</a:t>
            </a:fld>
            <a:endParaRPr lang="en-GB"/>
          </a:p>
        </p:txBody>
      </p:sp>
      <p:sp>
        <p:nvSpPr>
          <p:cNvPr id="6" name="Footer Placeholder 5">
            <a:extLst>
              <a:ext uri="{FF2B5EF4-FFF2-40B4-BE49-F238E27FC236}">
                <a16:creationId xmlns:a16="http://schemas.microsoft.com/office/drawing/2014/main" id="{DCD754B3-F65F-EB11-CECD-8DCA7468F9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C588654-70F9-E923-DCAF-39DA4B792F49}"/>
              </a:ext>
            </a:extLst>
          </p:cNvPr>
          <p:cNvSpPr>
            <a:spLocks noGrp="1"/>
          </p:cNvSpPr>
          <p:nvPr>
            <p:ph type="sldNum" sz="quarter" idx="12"/>
          </p:nvPr>
        </p:nvSpPr>
        <p:spPr/>
        <p:txBody>
          <a:bodyPr/>
          <a:lstStyle/>
          <a:p>
            <a:fld id="{C2DB7843-B18B-4AE6-BD96-D82D1EB69893}" type="slidenum">
              <a:rPr lang="en-GB" smtClean="0"/>
              <a:t>‹#›</a:t>
            </a:fld>
            <a:endParaRPr lang="en-GB"/>
          </a:p>
        </p:txBody>
      </p:sp>
    </p:spTree>
    <p:extLst>
      <p:ext uri="{BB962C8B-B14F-4D97-AF65-F5344CB8AC3E}">
        <p14:creationId xmlns:p14="http://schemas.microsoft.com/office/powerpoint/2010/main" val="40033969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C81612-9386-EEE8-F9FD-6DEA24E277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DE1EE9B-9ECD-1F9A-3925-1E824837FB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A06D1F2-59B3-8A98-3F9C-E13FCF918A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8D0ADE-D454-4688-A1E1-8E3E43513115}" type="datetimeFigureOut">
              <a:rPr lang="en-GB" smtClean="0"/>
              <a:t>02/06/2023</a:t>
            </a:fld>
            <a:endParaRPr lang="en-GB"/>
          </a:p>
        </p:txBody>
      </p:sp>
      <p:sp>
        <p:nvSpPr>
          <p:cNvPr id="5" name="Footer Placeholder 4">
            <a:extLst>
              <a:ext uri="{FF2B5EF4-FFF2-40B4-BE49-F238E27FC236}">
                <a16:creationId xmlns:a16="http://schemas.microsoft.com/office/drawing/2014/main" id="{4FDAB423-D5E9-DDAD-700A-CB706170D9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F6E355A-4F7A-BD8B-71EF-DAED0ECDC4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DB7843-B18B-4AE6-BD96-D82D1EB69893}" type="slidenum">
              <a:rPr lang="en-GB" smtClean="0"/>
              <a:t>‹#›</a:t>
            </a:fld>
            <a:endParaRPr lang="en-GB"/>
          </a:p>
        </p:txBody>
      </p:sp>
    </p:spTree>
    <p:extLst>
      <p:ext uri="{BB962C8B-B14F-4D97-AF65-F5344CB8AC3E}">
        <p14:creationId xmlns:p14="http://schemas.microsoft.com/office/powerpoint/2010/main" val="25890233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GB" smtClean="0"/>
              <a:t>02/06/2023</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2" r:id="rId1"/>
    <p:sldLayoutId id="2147483669"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7" name="Rectangle 1046">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A picture containing person, preparing&#10;&#10;Description automatically generated">
            <a:extLst>
              <a:ext uri="{FF2B5EF4-FFF2-40B4-BE49-F238E27FC236}">
                <a16:creationId xmlns:a16="http://schemas.microsoft.com/office/drawing/2014/main" id="{98C6F837-E75F-99BC-572C-70EE42733563}"/>
              </a:ext>
            </a:extLst>
          </p:cNvPr>
          <p:cNvPicPr>
            <a:picLocks noChangeAspect="1"/>
          </p:cNvPicPr>
          <p:nvPr/>
        </p:nvPicPr>
        <p:blipFill rotWithShape="1">
          <a:blip r:embed="rId2"/>
          <a:srcRect l="9091" t="9091"/>
          <a:stretch/>
        </p:blipFill>
        <p:spPr>
          <a:xfrm>
            <a:off x="20" y="10"/>
            <a:ext cx="12191981" cy="6857990"/>
          </a:xfrm>
          <a:prstGeom prst="rect">
            <a:avLst/>
          </a:prstGeom>
        </p:spPr>
      </p:pic>
      <p:sp>
        <p:nvSpPr>
          <p:cNvPr id="1049" name="Rectangle 1048">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99802F8-AC2C-5832-C60A-0472621D0A55}"/>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100" b="1"/>
              <a:t>Sumithra Garments (Pvt) Ltd</a:t>
            </a:r>
            <a:br>
              <a:rPr lang="en-US" sz="6100" b="1"/>
            </a:br>
            <a:r>
              <a:rPr lang="en-US" sz="6100" b="1" i="1"/>
              <a:t>GROUP 02</a:t>
            </a:r>
            <a:endParaRPr lang="en-US" sz="6100"/>
          </a:p>
        </p:txBody>
      </p:sp>
      <p:sp>
        <p:nvSpPr>
          <p:cNvPr id="1051" name="Rectangle: Rounded Corners 1050">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text&#10;&#10;Description automatically generated">
            <a:extLst>
              <a:ext uri="{FF2B5EF4-FFF2-40B4-BE49-F238E27FC236}">
                <a16:creationId xmlns:a16="http://schemas.microsoft.com/office/drawing/2014/main" id="{03AB05FC-0745-F64D-A42D-4525988EF44A}"/>
              </a:ext>
            </a:extLst>
          </p:cNvPr>
          <p:cNvPicPr>
            <a:picLocks noChangeAspect="1"/>
          </p:cNvPicPr>
          <p:nvPr/>
        </p:nvPicPr>
        <p:blipFill>
          <a:blip r:embed="rId3"/>
          <a:stretch>
            <a:fillRect/>
          </a:stretch>
        </p:blipFill>
        <p:spPr>
          <a:xfrm>
            <a:off x="3655319" y="5576084"/>
            <a:ext cx="1801165" cy="728596"/>
          </a:xfrm>
          <a:prstGeom prst="rect">
            <a:avLst/>
          </a:prstGeom>
        </p:spPr>
      </p:pic>
    </p:spTree>
    <p:extLst>
      <p:ext uri="{BB962C8B-B14F-4D97-AF65-F5344CB8AC3E}">
        <p14:creationId xmlns:p14="http://schemas.microsoft.com/office/powerpoint/2010/main" val="379168764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1AB2868-C7E4-0589-486B-47CA418FD660}"/>
              </a:ext>
            </a:extLst>
          </p:cNvPr>
          <p:cNvSpPr>
            <a:spLocks noGrp="1"/>
          </p:cNvSpPr>
          <p:nvPr>
            <p:ph type="ctrTitle"/>
          </p:nvPr>
        </p:nvSpPr>
        <p:spPr>
          <a:xfrm>
            <a:off x="660041" y="2767106"/>
            <a:ext cx="2880828" cy="3071906"/>
          </a:xfrm>
        </p:spPr>
        <p:txBody>
          <a:bodyPr anchor="t">
            <a:normAutofit/>
          </a:bodyPr>
          <a:lstStyle/>
          <a:p>
            <a:pPr algn="l"/>
            <a:r>
              <a:rPr lang="en-GB" sz="3700">
                <a:solidFill>
                  <a:srgbClr val="FFFFFF"/>
                </a:solidFill>
              </a:rPr>
              <a:t>IT infrastructure</a:t>
            </a:r>
          </a:p>
        </p:txBody>
      </p:sp>
      <p:pic>
        <p:nvPicPr>
          <p:cNvPr id="4" name="Picture 3" descr="Wires Linked To Core Router">
            <a:extLst>
              <a:ext uri="{FF2B5EF4-FFF2-40B4-BE49-F238E27FC236}">
                <a16:creationId xmlns:a16="http://schemas.microsoft.com/office/drawing/2014/main" id="{2359BC89-9AC3-3F48-95DA-E81108E7284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4502428" y="1396759"/>
            <a:ext cx="7225748" cy="4064481"/>
          </a:xfrm>
          <a:prstGeom prst="rect">
            <a:avLst/>
          </a:prstGeom>
        </p:spPr>
      </p:pic>
    </p:spTree>
    <p:extLst>
      <p:ext uri="{BB962C8B-B14F-4D97-AF65-F5344CB8AC3E}">
        <p14:creationId xmlns:p14="http://schemas.microsoft.com/office/powerpoint/2010/main" val="3872032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Illuminated server room panel">
            <a:extLst>
              <a:ext uri="{FF2B5EF4-FFF2-40B4-BE49-F238E27FC236}">
                <a16:creationId xmlns:a16="http://schemas.microsoft.com/office/drawing/2014/main" id="{6EC663A8-7F75-AA6D-6B0A-0960A9E62031}"/>
              </a:ext>
            </a:extLst>
          </p:cNvPr>
          <p:cNvPicPr>
            <a:picLocks noChangeAspect="1"/>
          </p:cNvPicPr>
          <p:nvPr/>
        </p:nvPicPr>
        <p:blipFill rotWithShape="1">
          <a:blip r:embed="rId2"/>
          <a:srcRect r="5882" b="-1"/>
          <a:stretch/>
        </p:blipFill>
        <p:spPr>
          <a:xfrm>
            <a:off x="1" y="10"/>
            <a:ext cx="9669642" cy="6857990"/>
          </a:xfrm>
          <a:prstGeom prst="rect">
            <a:avLst/>
          </a:prstGeom>
        </p:spPr>
      </p:pic>
      <p:sp>
        <p:nvSpPr>
          <p:cNvPr id="29" name="Rectangle 2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DB51C2-808D-CDF9-6D17-06B5559CE640}"/>
              </a:ext>
            </a:extLst>
          </p:cNvPr>
          <p:cNvSpPr>
            <a:spLocks noGrp="1"/>
          </p:cNvSpPr>
          <p:nvPr>
            <p:ph type="title"/>
          </p:nvPr>
        </p:nvSpPr>
        <p:spPr>
          <a:xfrm>
            <a:off x="7531610" y="365125"/>
            <a:ext cx="3822189" cy="1899912"/>
          </a:xfrm>
        </p:spPr>
        <p:txBody>
          <a:bodyPr>
            <a:normAutofit/>
          </a:bodyPr>
          <a:lstStyle/>
          <a:p>
            <a:r>
              <a:rPr lang="en-LK" sz="4000"/>
              <a:t>Servers</a:t>
            </a:r>
          </a:p>
        </p:txBody>
      </p:sp>
      <p:sp>
        <p:nvSpPr>
          <p:cNvPr id="3" name="Content Placeholder 2">
            <a:extLst>
              <a:ext uri="{FF2B5EF4-FFF2-40B4-BE49-F238E27FC236}">
                <a16:creationId xmlns:a16="http://schemas.microsoft.com/office/drawing/2014/main" id="{19DDDC7A-9505-35DD-EDB5-C4235E5258E6}"/>
              </a:ext>
            </a:extLst>
          </p:cNvPr>
          <p:cNvSpPr>
            <a:spLocks noGrp="1"/>
          </p:cNvSpPr>
          <p:nvPr>
            <p:ph idx="1"/>
          </p:nvPr>
        </p:nvSpPr>
        <p:spPr>
          <a:xfrm>
            <a:off x="7531610" y="2434201"/>
            <a:ext cx="3822189" cy="3742762"/>
          </a:xfrm>
        </p:spPr>
        <p:txBody>
          <a:bodyPr vert="horz" lIns="91440" tIns="45720" rIns="91440" bIns="45720" rtlCol="0">
            <a:normAutofit/>
          </a:bodyPr>
          <a:lstStyle/>
          <a:p>
            <a:r>
              <a:rPr lang="en-LK" sz="2000"/>
              <a:t>Mail Server</a:t>
            </a:r>
          </a:p>
          <a:p>
            <a:r>
              <a:rPr lang="en-LK" sz="2000"/>
              <a:t>Database Server</a:t>
            </a:r>
            <a:endParaRPr lang="en-LK" sz="2000">
              <a:cs typeface="Calibri"/>
            </a:endParaRPr>
          </a:p>
          <a:p>
            <a:r>
              <a:rPr lang="en-LK" sz="2000"/>
              <a:t>Web Server</a:t>
            </a:r>
            <a:endParaRPr lang="en-LK" sz="2000">
              <a:cs typeface="Calibri"/>
            </a:endParaRPr>
          </a:p>
          <a:p>
            <a:r>
              <a:rPr lang="en-LK" sz="2000"/>
              <a:t>Active Directory (DNS) Server</a:t>
            </a:r>
            <a:endParaRPr lang="en-LK" sz="2000">
              <a:cs typeface="Calibri"/>
            </a:endParaRPr>
          </a:p>
          <a:p>
            <a:r>
              <a:rPr lang="en-LK" sz="2000"/>
              <a:t>WSUS Server</a:t>
            </a:r>
            <a:endParaRPr lang="en-LK" sz="2000">
              <a:cs typeface="Calibri"/>
            </a:endParaRPr>
          </a:p>
          <a:p>
            <a:r>
              <a:rPr lang="en-LK" sz="2000"/>
              <a:t>Virus Guard Server</a:t>
            </a:r>
            <a:endParaRPr lang="en-LK" sz="2000">
              <a:cs typeface="Calibri"/>
            </a:endParaRPr>
          </a:p>
        </p:txBody>
      </p:sp>
    </p:spTree>
    <p:extLst>
      <p:ext uri="{BB962C8B-B14F-4D97-AF65-F5344CB8AC3E}">
        <p14:creationId xmlns:p14="http://schemas.microsoft.com/office/powerpoint/2010/main" val="7476386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54C32-1F7C-C092-191B-09E05E2B9E5B}"/>
              </a:ext>
            </a:extLst>
          </p:cNvPr>
          <p:cNvSpPr>
            <a:spLocks noGrp="1"/>
          </p:cNvSpPr>
          <p:nvPr>
            <p:ph type="title"/>
          </p:nvPr>
        </p:nvSpPr>
        <p:spPr/>
        <p:txBody>
          <a:bodyPr/>
          <a:lstStyle/>
          <a:p>
            <a:r>
              <a:rPr lang="en-LK"/>
              <a:t>Mail Server</a:t>
            </a:r>
          </a:p>
        </p:txBody>
      </p:sp>
      <p:sp>
        <p:nvSpPr>
          <p:cNvPr id="3" name="Content Placeholder 2">
            <a:extLst>
              <a:ext uri="{FF2B5EF4-FFF2-40B4-BE49-F238E27FC236}">
                <a16:creationId xmlns:a16="http://schemas.microsoft.com/office/drawing/2014/main" id="{D5FD8692-0F6F-A7FA-0724-09C2D8BB2389}"/>
              </a:ext>
            </a:extLst>
          </p:cNvPr>
          <p:cNvSpPr>
            <a:spLocks noGrp="1"/>
          </p:cNvSpPr>
          <p:nvPr>
            <p:ph idx="1"/>
          </p:nvPr>
        </p:nvSpPr>
        <p:spPr/>
        <p:txBody>
          <a:bodyPr/>
          <a:lstStyle/>
          <a:p>
            <a:endParaRPr lang="en-LK"/>
          </a:p>
        </p:txBody>
      </p:sp>
    </p:spTree>
    <p:extLst>
      <p:ext uri="{BB962C8B-B14F-4D97-AF65-F5344CB8AC3E}">
        <p14:creationId xmlns:p14="http://schemas.microsoft.com/office/powerpoint/2010/main" val="3274956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2" name="Rectangle 81">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270492-952D-E6CA-7C16-21D4BC63D685}"/>
              </a:ext>
            </a:extLst>
          </p:cNvPr>
          <p:cNvSpPr>
            <a:spLocks noGrp="1"/>
          </p:cNvSpPr>
          <p:nvPr>
            <p:ph type="title"/>
          </p:nvPr>
        </p:nvSpPr>
        <p:spPr>
          <a:xfrm>
            <a:off x="636842" y="640080"/>
            <a:ext cx="5084702" cy="1209608"/>
          </a:xfrm>
        </p:spPr>
        <p:txBody>
          <a:bodyPr vert="horz" lIns="91440" tIns="45720" rIns="91440" bIns="45720" rtlCol="0" anchor="b">
            <a:normAutofit fontScale="90000"/>
          </a:bodyPr>
          <a:lstStyle/>
          <a:p>
            <a:r>
              <a:rPr lang="en-US" sz="5000" b="1" kern="1200">
                <a:solidFill>
                  <a:schemeClr val="tx1"/>
                </a:solidFill>
                <a:latin typeface="+mj-lt"/>
                <a:ea typeface="+mj-ea"/>
                <a:cs typeface="+mj-cs"/>
              </a:rPr>
              <a:t>Network and Security</a:t>
            </a:r>
          </a:p>
        </p:txBody>
      </p:sp>
      <p:sp>
        <p:nvSpPr>
          <p:cNvPr id="84"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67449AD-8D3B-3090-CFBE-9BBDB686A371}"/>
              </a:ext>
            </a:extLst>
          </p:cNvPr>
          <p:cNvSpPr>
            <a:spLocks noGrp="1"/>
          </p:cNvSpPr>
          <p:nvPr>
            <p:ph type="body" sz="half" idx="2"/>
          </p:nvPr>
        </p:nvSpPr>
        <p:spPr>
          <a:xfrm>
            <a:off x="551914" y="2502860"/>
            <a:ext cx="5155585" cy="3890476"/>
          </a:xfrm>
        </p:spPr>
        <p:txBody>
          <a:bodyPr vert="horz" lIns="91440" tIns="45720" rIns="91440" bIns="45720" rtlCol="0" anchor="t">
            <a:normAutofit fontScale="92500" lnSpcReduction="10000"/>
          </a:bodyPr>
          <a:lstStyle/>
          <a:p>
            <a:pPr indent="-228600">
              <a:buFont typeface="Arial" panose="020B0604020202020204" pitchFamily="34" charset="0"/>
              <a:buChar char="•"/>
            </a:pPr>
            <a:r>
              <a:rPr lang="en-US" sz="2000"/>
              <a:t>Mesh network topology:</a:t>
            </a:r>
          </a:p>
          <a:p>
            <a:pPr indent="-228600">
              <a:buFont typeface="Arial" panose="020B0604020202020204" pitchFamily="34" charset="0"/>
              <a:buChar char="•"/>
            </a:pPr>
            <a:r>
              <a:rPr lang="en-US" sz="2000"/>
              <a:t>Firewall for LAN Security:</a:t>
            </a:r>
            <a:endParaRPr lang="en-US" sz="2000">
              <a:cs typeface="Calibri"/>
            </a:endParaRPr>
          </a:p>
          <a:p>
            <a:pPr lvl="1" indent="-228600">
              <a:buFont typeface="Arial" panose="020B0604020202020204" pitchFamily="34" charset="0"/>
              <a:buChar char="•"/>
            </a:pPr>
            <a:r>
              <a:rPr lang="en-US" sz="1600"/>
              <a:t>Protects against unauthorized access</a:t>
            </a:r>
            <a:endParaRPr lang="en-US" sz="1600">
              <a:cs typeface="Calibri"/>
            </a:endParaRPr>
          </a:p>
          <a:p>
            <a:pPr lvl="1" indent="-228600">
              <a:buFont typeface="Arial" panose="020B0604020202020204" pitchFamily="34" charset="0"/>
              <a:buChar char="•"/>
            </a:pPr>
            <a:r>
              <a:rPr lang="en-US" sz="1600"/>
              <a:t>Monitors and controls network traffic</a:t>
            </a:r>
            <a:endParaRPr lang="en-US" sz="1600">
              <a:cs typeface="Calibri"/>
            </a:endParaRPr>
          </a:p>
          <a:p>
            <a:pPr indent="-228600">
              <a:buFont typeface="Arial" panose="020B0604020202020204" pitchFamily="34" charset="0"/>
              <a:buChar char="•"/>
            </a:pPr>
            <a:r>
              <a:rPr lang="en-US" sz="2000"/>
              <a:t>Static IP for LAN identification:</a:t>
            </a:r>
            <a:endParaRPr lang="en-US" sz="2000">
              <a:cs typeface="Calibri"/>
            </a:endParaRPr>
          </a:p>
          <a:p>
            <a:pPr lvl="1" indent="-228600">
              <a:buFont typeface="Arial" panose="020B0604020202020204" pitchFamily="34" charset="0"/>
              <a:buChar char="•"/>
            </a:pPr>
            <a:r>
              <a:rPr lang="en-US" sz="1600"/>
              <a:t>Unique addresses for each device</a:t>
            </a:r>
            <a:endParaRPr lang="en-US" sz="1600">
              <a:cs typeface="Calibri"/>
            </a:endParaRPr>
          </a:p>
          <a:p>
            <a:pPr indent="-228600">
              <a:buFont typeface="Arial" panose="020B0604020202020204" pitchFamily="34" charset="0"/>
              <a:buChar char="•"/>
            </a:pPr>
            <a:r>
              <a:rPr lang="en-US" sz="2000"/>
              <a:t>IPSEC protocol for communication within the network Firewall:</a:t>
            </a:r>
            <a:endParaRPr lang="en-US" sz="2000">
              <a:cs typeface="Calibri"/>
            </a:endParaRPr>
          </a:p>
          <a:p>
            <a:pPr lvl="1" indent="-228600">
              <a:buFont typeface="Arial" panose="020B0604020202020204" pitchFamily="34" charset="0"/>
              <a:buChar char="•"/>
            </a:pPr>
            <a:r>
              <a:rPr lang="en-US" sz="1600"/>
              <a:t>Encrypted and authenticated data transmission</a:t>
            </a:r>
            <a:endParaRPr lang="en-US" sz="1600">
              <a:cs typeface="Calibri"/>
            </a:endParaRPr>
          </a:p>
          <a:p>
            <a:pPr indent="-228600">
              <a:buFont typeface="Arial" panose="020B0604020202020204" pitchFamily="34" charset="0"/>
              <a:buChar char="•"/>
            </a:pPr>
            <a:r>
              <a:rPr lang="en-US" sz="2000"/>
              <a:t>RTD Device for Firewall Failover:</a:t>
            </a:r>
            <a:endParaRPr lang="en-US" sz="2000">
              <a:cs typeface="Calibri"/>
            </a:endParaRPr>
          </a:p>
          <a:p>
            <a:pPr lvl="1" indent="-228600">
              <a:buFont typeface="Arial" panose="020B0604020202020204" pitchFamily="34" charset="0"/>
              <a:buChar char="•"/>
            </a:pPr>
            <a:r>
              <a:rPr lang="en-US" sz="1600"/>
              <a:t>Ensures uninterrupted network operation</a:t>
            </a:r>
            <a:endParaRPr lang="en-US" sz="1600">
              <a:cs typeface="Calibri"/>
            </a:endParaRPr>
          </a:p>
          <a:p>
            <a:pPr indent="-228600">
              <a:buFont typeface="Arial" panose="020B0604020202020204" pitchFamily="34" charset="0"/>
              <a:buChar char="•"/>
            </a:pPr>
            <a:r>
              <a:rPr lang="en-US" sz="2000"/>
              <a:t>VLAN for separate section (ex: HR)</a:t>
            </a:r>
            <a:endParaRPr lang="en-US" sz="2000">
              <a:cs typeface="Calibri"/>
            </a:endParaRPr>
          </a:p>
          <a:p>
            <a:pPr indent="-228600">
              <a:buFont typeface="Arial" panose="020B0604020202020204" pitchFamily="34" charset="0"/>
              <a:buChar char="•"/>
            </a:pPr>
            <a:endParaRPr lang="en-US" sz="1500"/>
          </a:p>
          <a:p>
            <a:pPr indent="-228600">
              <a:buFont typeface="Arial" panose="020B0604020202020204" pitchFamily="34" charset="0"/>
              <a:buChar char="•"/>
            </a:pPr>
            <a:endParaRPr lang="en-US" sz="1500"/>
          </a:p>
        </p:txBody>
      </p:sp>
      <p:grpSp>
        <p:nvGrpSpPr>
          <p:cNvPr id="57" name="Group 56">
            <a:extLst>
              <a:ext uri="{FF2B5EF4-FFF2-40B4-BE49-F238E27FC236}">
                <a16:creationId xmlns:a16="http://schemas.microsoft.com/office/drawing/2014/main" id="{5CE99CF1-ACC7-C4B6-0794-5B4482797AC2}"/>
              </a:ext>
            </a:extLst>
          </p:cNvPr>
          <p:cNvGrpSpPr/>
          <p:nvPr/>
        </p:nvGrpSpPr>
        <p:grpSpPr>
          <a:xfrm>
            <a:off x="6099038" y="1200556"/>
            <a:ext cx="5458958" cy="4456886"/>
            <a:chOff x="5558513" y="304898"/>
            <a:chExt cx="5587771" cy="5227024"/>
          </a:xfrm>
        </p:grpSpPr>
        <p:sp>
          <p:nvSpPr>
            <p:cNvPr id="38" name="Arrow: Left-Right 37">
              <a:extLst>
                <a:ext uri="{FF2B5EF4-FFF2-40B4-BE49-F238E27FC236}">
                  <a16:creationId xmlns:a16="http://schemas.microsoft.com/office/drawing/2014/main" id="{6EF8C95C-4E28-7404-7C21-FFAED6059CB6}"/>
                </a:ext>
              </a:extLst>
            </p:cNvPr>
            <p:cNvSpPr/>
            <p:nvPr/>
          </p:nvSpPr>
          <p:spPr>
            <a:xfrm rot="4140000">
              <a:off x="7372869" y="3419682"/>
              <a:ext cx="1958623" cy="191912"/>
            </a:xfrm>
            <a:prstGeom prst="lef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6" name="Group 55">
              <a:extLst>
                <a:ext uri="{FF2B5EF4-FFF2-40B4-BE49-F238E27FC236}">
                  <a16:creationId xmlns:a16="http://schemas.microsoft.com/office/drawing/2014/main" id="{20CB1EAA-D31E-9C52-A938-3E3661DB4A84}"/>
                </a:ext>
              </a:extLst>
            </p:cNvPr>
            <p:cNvGrpSpPr/>
            <p:nvPr/>
          </p:nvGrpSpPr>
          <p:grpSpPr>
            <a:xfrm>
              <a:off x="5558513" y="304898"/>
              <a:ext cx="5587771" cy="5227024"/>
              <a:chOff x="5519002" y="287965"/>
              <a:chExt cx="5587771" cy="5227024"/>
            </a:xfrm>
          </p:grpSpPr>
          <p:sp>
            <p:nvSpPr>
              <p:cNvPr id="6" name="TextBox 5">
                <a:extLst>
                  <a:ext uri="{FF2B5EF4-FFF2-40B4-BE49-F238E27FC236}">
                    <a16:creationId xmlns:a16="http://schemas.microsoft.com/office/drawing/2014/main" id="{D718F9FA-A431-1BA3-ECA0-CD1D47B2804D}"/>
                  </a:ext>
                </a:extLst>
              </p:cNvPr>
              <p:cNvSpPr txBox="1"/>
              <p:nvPr/>
            </p:nvSpPr>
            <p:spPr>
              <a:xfrm>
                <a:off x="7502599" y="1647998"/>
                <a:ext cx="850950" cy="951131"/>
              </a:xfrm>
              <a:prstGeom prst="rect">
                <a:avLst/>
              </a:prstGeom>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defTabSz="958057">
                  <a:spcAft>
                    <a:spcPts val="655"/>
                  </a:spcAft>
                </a:pPr>
                <a:r>
                  <a:rPr lang="en-GB" sz="1886" kern="1200">
                    <a:solidFill>
                      <a:schemeClr val="dk1"/>
                    </a:solidFill>
                    <a:latin typeface="+mn-lt"/>
                    <a:ea typeface="+mn-ea"/>
                    <a:cs typeface="Calibri"/>
                  </a:rPr>
                  <a:t>Head office LAN</a:t>
                </a:r>
                <a:endParaRPr lang="en-US"/>
              </a:p>
            </p:txBody>
          </p:sp>
          <p:sp>
            <p:nvSpPr>
              <p:cNvPr id="7" name="TextBox 6">
                <a:extLst>
                  <a:ext uri="{FF2B5EF4-FFF2-40B4-BE49-F238E27FC236}">
                    <a16:creationId xmlns:a16="http://schemas.microsoft.com/office/drawing/2014/main" id="{68B0D942-78B5-1DDA-4049-FE7062D08526}"/>
                  </a:ext>
                </a:extLst>
              </p:cNvPr>
              <p:cNvSpPr txBox="1"/>
              <p:nvPr/>
            </p:nvSpPr>
            <p:spPr>
              <a:xfrm>
                <a:off x="6022637" y="2869067"/>
                <a:ext cx="764609" cy="646331"/>
              </a:xfrm>
              <a:prstGeom prst="rect">
                <a:avLst/>
              </a:prstGeom>
              <a:solidFill>
                <a:schemeClr val="accent5">
                  <a:lumMod val="60000"/>
                  <a:lumOff val="4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defTabSz="958057">
                  <a:spcAft>
                    <a:spcPts val="655"/>
                  </a:spcAft>
                </a:pPr>
                <a:r>
                  <a:rPr lang="en-GB" sz="1886" kern="1200">
                    <a:solidFill>
                      <a:schemeClr val="tx1"/>
                    </a:solidFill>
                    <a:latin typeface="+mn-lt"/>
                    <a:ea typeface="+mn-ea"/>
                    <a:cs typeface="Calibri"/>
                  </a:rPr>
                  <a:t>S.W. LAN</a:t>
                </a:r>
                <a:endParaRPr lang="en-US"/>
              </a:p>
            </p:txBody>
          </p:sp>
          <p:sp>
            <p:nvSpPr>
              <p:cNvPr id="20" name="TextBox 19">
                <a:extLst>
                  <a:ext uri="{FF2B5EF4-FFF2-40B4-BE49-F238E27FC236}">
                    <a16:creationId xmlns:a16="http://schemas.microsoft.com/office/drawing/2014/main" id="{849815A7-5BDD-0310-BA4B-8D05B317EE94}"/>
                  </a:ext>
                </a:extLst>
              </p:cNvPr>
              <p:cNvSpPr txBox="1"/>
              <p:nvPr/>
            </p:nvSpPr>
            <p:spPr>
              <a:xfrm>
                <a:off x="9251259" y="2869067"/>
                <a:ext cx="764609" cy="646331"/>
              </a:xfrm>
              <a:prstGeom prst="rect">
                <a:avLst/>
              </a:prstGeom>
              <a:solidFill>
                <a:schemeClr val="accent5">
                  <a:lumMod val="60000"/>
                  <a:lumOff val="4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defTabSz="958057">
                  <a:spcAft>
                    <a:spcPts val="655"/>
                  </a:spcAft>
                </a:pPr>
                <a:r>
                  <a:rPr lang="en-GB" sz="1886" kern="1200">
                    <a:solidFill>
                      <a:schemeClr val="tx1"/>
                    </a:solidFill>
                    <a:latin typeface="+mn-lt"/>
                    <a:ea typeface="+mn-ea"/>
                    <a:cs typeface="Calibri"/>
                  </a:rPr>
                  <a:t>S.W. LAN</a:t>
                </a:r>
                <a:endParaRPr lang="en-US"/>
              </a:p>
            </p:txBody>
          </p:sp>
          <p:sp>
            <p:nvSpPr>
              <p:cNvPr id="26" name="TextBox 25">
                <a:extLst>
                  <a:ext uri="{FF2B5EF4-FFF2-40B4-BE49-F238E27FC236}">
                    <a16:creationId xmlns:a16="http://schemas.microsoft.com/office/drawing/2014/main" id="{93207404-FBA3-264F-54EE-4793AE857D90}"/>
                  </a:ext>
                </a:extLst>
              </p:cNvPr>
              <p:cNvSpPr txBox="1"/>
              <p:nvPr/>
            </p:nvSpPr>
            <p:spPr>
              <a:xfrm>
                <a:off x="8489259" y="4404356"/>
                <a:ext cx="764609" cy="646331"/>
              </a:xfrm>
              <a:prstGeom prst="rect">
                <a:avLst/>
              </a:prstGeom>
              <a:solidFill>
                <a:schemeClr val="accent5">
                  <a:lumMod val="60000"/>
                  <a:lumOff val="4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defTabSz="958057">
                  <a:spcAft>
                    <a:spcPts val="655"/>
                  </a:spcAft>
                </a:pPr>
                <a:r>
                  <a:rPr lang="en-GB" sz="1886" kern="1200">
                    <a:solidFill>
                      <a:schemeClr val="tx1"/>
                    </a:solidFill>
                    <a:latin typeface="+mn-lt"/>
                    <a:ea typeface="+mn-ea"/>
                    <a:cs typeface="Calibri"/>
                  </a:rPr>
                  <a:t>S.W. LAN</a:t>
                </a:r>
                <a:endParaRPr lang="en-US"/>
              </a:p>
            </p:txBody>
          </p:sp>
          <p:sp>
            <p:nvSpPr>
              <p:cNvPr id="27" name="TextBox 26">
                <a:extLst>
                  <a:ext uri="{FF2B5EF4-FFF2-40B4-BE49-F238E27FC236}">
                    <a16:creationId xmlns:a16="http://schemas.microsoft.com/office/drawing/2014/main" id="{B7AA4873-FA03-D79E-C8DC-0EBD300388CD}"/>
                  </a:ext>
                </a:extLst>
              </p:cNvPr>
              <p:cNvSpPr txBox="1"/>
              <p:nvPr/>
            </p:nvSpPr>
            <p:spPr>
              <a:xfrm>
                <a:off x="6575793" y="4404356"/>
                <a:ext cx="764609" cy="646331"/>
              </a:xfrm>
              <a:prstGeom prst="rect">
                <a:avLst/>
              </a:prstGeom>
              <a:solidFill>
                <a:schemeClr val="accent5">
                  <a:lumMod val="60000"/>
                  <a:lumOff val="4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defTabSz="958057">
                  <a:spcAft>
                    <a:spcPts val="655"/>
                  </a:spcAft>
                </a:pPr>
                <a:r>
                  <a:rPr lang="en-GB" sz="1886" kern="1200">
                    <a:solidFill>
                      <a:schemeClr val="tx1"/>
                    </a:solidFill>
                    <a:latin typeface="+mn-lt"/>
                    <a:ea typeface="+mn-ea"/>
                    <a:cs typeface="Calibri"/>
                  </a:rPr>
                  <a:t>S.W. LAN</a:t>
                </a:r>
                <a:endParaRPr lang="en-US"/>
              </a:p>
            </p:txBody>
          </p:sp>
          <p:sp>
            <p:nvSpPr>
              <p:cNvPr id="28" name="Arrow: Left-Right 27">
                <a:extLst>
                  <a:ext uri="{FF2B5EF4-FFF2-40B4-BE49-F238E27FC236}">
                    <a16:creationId xmlns:a16="http://schemas.microsoft.com/office/drawing/2014/main" id="{5FDA9A39-B96A-317C-1175-A5E9FE55B21A}"/>
                  </a:ext>
                </a:extLst>
              </p:cNvPr>
              <p:cNvSpPr/>
              <p:nvPr/>
            </p:nvSpPr>
            <p:spPr>
              <a:xfrm>
                <a:off x="6955875" y="3043701"/>
                <a:ext cx="2173111" cy="174978"/>
              </a:xfrm>
              <a:prstGeom prst="lef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Arrow: Left-Right 28">
                <a:extLst>
                  <a:ext uri="{FF2B5EF4-FFF2-40B4-BE49-F238E27FC236}">
                    <a16:creationId xmlns:a16="http://schemas.microsoft.com/office/drawing/2014/main" id="{E8C2A1E7-3AF0-A17C-9C06-0C51158782CF}"/>
                  </a:ext>
                </a:extLst>
              </p:cNvPr>
              <p:cNvSpPr/>
              <p:nvPr/>
            </p:nvSpPr>
            <p:spPr>
              <a:xfrm rot="-1860000">
                <a:off x="7187297" y="3766190"/>
                <a:ext cx="2173111" cy="174978"/>
              </a:xfrm>
              <a:prstGeom prst="lef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Arrow: Left-Right 29">
                <a:extLst>
                  <a:ext uri="{FF2B5EF4-FFF2-40B4-BE49-F238E27FC236}">
                    <a16:creationId xmlns:a16="http://schemas.microsoft.com/office/drawing/2014/main" id="{4D9C18CA-7677-2237-8274-B3E547184406}"/>
                  </a:ext>
                </a:extLst>
              </p:cNvPr>
              <p:cNvSpPr/>
              <p:nvPr/>
            </p:nvSpPr>
            <p:spPr>
              <a:xfrm>
                <a:off x="7311474" y="4641079"/>
                <a:ext cx="1174046" cy="208844"/>
              </a:xfrm>
              <a:prstGeom prst="lef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Arrow: Left-Right 30">
                <a:extLst>
                  <a:ext uri="{FF2B5EF4-FFF2-40B4-BE49-F238E27FC236}">
                    <a16:creationId xmlns:a16="http://schemas.microsoft.com/office/drawing/2014/main" id="{5B7EB613-F3A3-3BB0-33A1-3BBF73C52D67}"/>
                  </a:ext>
                </a:extLst>
              </p:cNvPr>
              <p:cNvSpPr/>
              <p:nvPr/>
            </p:nvSpPr>
            <p:spPr>
              <a:xfrm rot="3060000">
                <a:off x="6127926" y="3822354"/>
                <a:ext cx="1078091" cy="203200"/>
              </a:xfrm>
              <a:prstGeom prst="lef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Arrow: Left-Right 31">
                <a:extLst>
                  <a:ext uri="{FF2B5EF4-FFF2-40B4-BE49-F238E27FC236}">
                    <a16:creationId xmlns:a16="http://schemas.microsoft.com/office/drawing/2014/main" id="{174076B9-6A69-B5D9-7419-AA56E8EDB9B0}"/>
                  </a:ext>
                </a:extLst>
              </p:cNvPr>
              <p:cNvSpPr/>
              <p:nvPr/>
            </p:nvSpPr>
            <p:spPr>
              <a:xfrm rot="2460000">
                <a:off x="8328613" y="2315046"/>
                <a:ext cx="1078091" cy="231422"/>
              </a:xfrm>
              <a:prstGeom prst="lef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Arrow: Left-Right 32">
                <a:extLst>
                  <a:ext uri="{FF2B5EF4-FFF2-40B4-BE49-F238E27FC236}">
                    <a16:creationId xmlns:a16="http://schemas.microsoft.com/office/drawing/2014/main" id="{0B03DC9F-7006-F3E3-E86E-90E83BB83A24}"/>
                  </a:ext>
                </a:extLst>
              </p:cNvPr>
              <p:cNvSpPr/>
              <p:nvPr/>
            </p:nvSpPr>
            <p:spPr>
              <a:xfrm rot="7920000">
                <a:off x="8713081" y="3884442"/>
                <a:ext cx="1078091" cy="203200"/>
              </a:xfrm>
              <a:prstGeom prst="lef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Arrow: Left-Right 33">
                <a:extLst>
                  <a:ext uri="{FF2B5EF4-FFF2-40B4-BE49-F238E27FC236}">
                    <a16:creationId xmlns:a16="http://schemas.microsoft.com/office/drawing/2014/main" id="{1CB9DA3B-A721-F266-A3CC-54E4B98B266F}"/>
                  </a:ext>
                </a:extLst>
              </p:cNvPr>
              <p:cNvSpPr/>
              <p:nvPr/>
            </p:nvSpPr>
            <p:spPr>
              <a:xfrm rot="8700000">
                <a:off x="6291206" y="2263193"/>
                <a:ext cx="1230490" cy="231422"/>
              </a:xfrm>
              <a:prstGeom prst="lef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Arrow: Left-Right 36">
                <a:extLst>
                  <a:ext uri="{FF2B5EF4-FFF2-40B4-BE49-F238E27FC236}">
                    <a16:creationId xmlns:a16="http://schemas.microsoft.com/office/drawing/2014/main" id="{48DAC8A5-85C5-7CCE-61F5-0DFD71144656}"/>
                  </a:ext>
                </a:extLst>
              </p:cNvPr>
              <p:cNvSpPr/>
              <p:nvPr/>
            </p:nvSpPr>
            <p:spPr>
              <a:xfrm rot="6600000">
                <a:off x="6441536" y="3385815"/>
                <a:ext cx="1958623" cy="191912"/>
              </a:xfrm>
              <a:prstGeom prst="lef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Arrow: Left-Right 38">
                <a:extLst>
                  <a:ext uri="{FF2B5EF4-FFF2-40B4-BE49-F238E27FC236}">
                    <a16:creationId xmlns:a16="http://schemas.microsoft.com/office/drawing/2014/main" id="{B1269487-45D1-24D9-3315-128D2D644F2D}"/>
                  </a:ext>
                </a:extLst>
              </p:cNvPr>
              <p:cNvSpPr/>
              <p:nvPr/>
            </p:nvSpPr>
            <p:spPr>
              <a:xfrm rot="2220000">
                <a:off x="6667314" y="3786570"/>
                <a:ext cx="1958623" cy="191912"/>
              </a:xfrm>
              <a:prstGeom prst="lef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TextBox 39">
                <a:extLst>
                  <a:ext uri="{FF2B5EF4-FFF2-40B4-BE49-F238E27FC236}">
                    <a16:creationId xmlns:a16="http://schemas.microsoft.com/office/drawing/2014/main" id="{8C6916B8-E9ED-B888-6532-E5694DF33279}"/>
                  </a:ext>
                </a:extLst>
              </p:cNvPr>
              <p:cNvSpPr txBox="1"/>
              <p:nvPr/>
            </p:nvSpPr>
            <p:spPr>
              <a:xfrm>
                <a:off x="5892947" y="2065735"/>
                <a:ext cx="543441" cy="369332"/>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958057">
                  <a:spcAft>
                    <a:spcPts val="655"/>
                  </a:spcAft>
                </a:pPr>
                <a:r>
                  <a:rPr lang="en-GB" sz="1886" kern="1200">
                    <a:solidFill>
                      <a:schemeClr val="dk1"/>
                    </a:solidFill>
                    <a:latin typeface="+mn-lt"/>
                    <a:ea typeface="+mn-ea"/>
                    <a:cs typeface="Calibri"/>
                  </a:rPr>
                  <a:t>FW</a:t>
                </a:r>
                <a:endParaRPr lang="en-GB"/>
              </a:p>
            </p:txBody>
          </p:sp>
          <p:sp>
            <p:nvSpPr>
              <p:cNvPr id="41" name="TextBox 40">
                <a:extLst>
                  <a:ext uri="{FF2B5EF4-FFF2-40B4-BE49-F238E27FC236}">
                    <a16:creationId xmlns:a16="http://schemas.microsoft.com/office/drawing/2014/main" id="{5908B838-D87E-6862-94A1-33EDDC34E052}"/>
                  </a:ext>
                </a:extLst>
              </p:cNvPr>
              <p:cNvSpPr txBox="1"/>
              <p:nvPr/>
            </p:nvSpPr>
            <p:spPr>
              <a:xfrm>
                <a:off x="7733036" y="869113"/>
                <a:ext cx="543441" cy="369332"/>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958057">
                  <a:spcAft>
                    <a:spcPts val="655"/>
                  </a:spcAft>
                </a:pPr>
                <a:r>
                  <a:rPr lang="en-GB" sz="1886" kern="1200">
                    <a:solidFill>
                      <a:schemeClr val="dk1"/>
                    </a:solidFill>
                    <a:latin typeface="+mn-lt"/>
                    <a:ea typeface="+mn-ea"/>
                    <a:cs typeface="Calibri"/>
                  </a:rPr>
                  <a:t>FW</a:t>
                </a:r>
                <a:endParaRPr lang="en-GB"/>
              </a:p>
            </p:txBody>
          </p:sp>
          <p:sp>
            <p:nvSpPr>
              <p:cNvPr id="42" name="TextBox 41">
                <a:extLst>
                  <a:ext uri="{FF2B5EF4-FFF2-40B4-BE49-F238E27FC236}">
                    <a16:creationId xmlns:a16="http://schemas.microsoft.com/office/drawing/2014/main" id="{7AFBB76E-1A4E-C64B-2B20-5CED2CCF9787}"/>
                  </a:ext>
                </a:extLst>
              </p:cNvPr>
              <p:cNvSpPr txBox="1"/>
              <p:nvPr/>
            </p:nvSpPr>
            <p:spPr>
              <a:xfrm>
                <a:off x="5622013" y="4560579"/>
                <a:ext cx="543441" cy="369332"/>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958057">
                  <a:spcAft>
                    <a:spcPts val="655"/>
                  </a:spcAft>
                </a:pPr>
                <a:r>
                  <a:rPr lang="en-GB" sz="1886" kern="1200">
                    <a:solidFill>
                      <a:schemeClr val="dk1"/>
                    </a:solidFill>
                    <a:latin typeface="+mn-lt"/>
                    <a:ea typeface="+mn-ea"/>
                    <a:cs typeface="Calibri"/>
                  </a:rPr>
                  <a:t>FW</a:t>
                </a:r>
                <a:endParaRPr lang="en-GB"/>
              </a:p>
            </p:txBody>
          </p:sp>
          <p:sp>
            <p:nvSpPr>
              <p:cNvPr id="43" name="TextBox 42">
                <a:extLst>
                  <a:ext uri="{FF2B5EF4-FFF2-40B4-BE49-F238E27FC236}">
                    <a16:creationId xmlns:a16="http://schemas.microsoft.com/office/drawing/2014/main" id="{4FB58E2D-B7F6-C488-2928-91D169B6B58B}"/>
                  </a:ext>
                </a:extLst>
              </p:cNvPr>
              <p:cNvSpPr txBox="1"/>
              <p:nvPr/>
            </p:nvSpPr>
            <p:spPr>
              <a:xfrm>
                <a:off x="9544902" y="4543646"/>
                <a:ext cx="543441" cy="369332"/>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958057">
                  <a:spcAft>
                    <a:spcPts val="655"/>
                  </a:spcAft>
                </a:pPr>
                <a:r>
                  <a:rPr lang="en-GB" sz="1886" kern="1200">
                    <a:solidFill>
                      <a:schemeClr val="dk1"/>
                    </a:solidFill>
                    <a:latin typeface="+mn-lt"/>
                    <a:ea typeface="+mn-ea"/>
                    <a:cs typeface="Calibri"/>
                  </a:rPr>
                  <a:t>FW</a:t>
                </a:r>
                <a:endParaRPr lang="en-GB"/>
              </a:p>
            </p:txBody>
          </p:sp>
          <p:sp>
            <p:nvSpPr>
              <p:cNvPr id="44" name="TextBox 43">
                <a:extLst>
                  <a:ext uri="{FF2B5EF4-FFF2-40B4-BE49-F238E27FC236}">
                    <a16:creationId xmlns:a16="http://schemas.microsoft.com/office/drawing/2014/main" id="{000E13D7-62D8-D29C-00FF-69F7C87138BB}"/>
                  </a:ext>
                </a:extLst>
              </p:cNvPr>
              <p:cNvSpPr txBox="1"/>
              <p:nvPr/>
            </p:nvSpPr>
            <p:spPr>
              <a:xfrm>
                <a:off x="9544902" y="2122179"/>
                <a:ext cx="543441" cy="369332"/>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958057">
                  <a:spcAft>
                    <a:spcPts val="655"/>
                  </a:spcAft>
                </a:pPr>
                <a:r>
                  <a:rPr lang="en-GB" sz="1886" kern="1200">
                    <a:solidFill>
                      <a:schemeClr val="dk1"/>
                    </a:solidFill>
                    <a:latin typeface="+mn-lt"/>
                    <a:ea typeface="+mn-ea"/>
                    <a:cs typeface="Calibri"/>
                  </a:rPr>
                  <a:t>FW</a:t>
                </a:r>
                <a:endParaRPr lang="en-GB"/>
              </a:p>
            </p:txBody>
          </p:sp>
          <p:sp>
            <p:nvSpPr>
              <p:cNvPr id="45" name="Arrow: Curved Right 44">
                <a:extLst>
                  <a:ext uri="{FF2B5EF4-FFF2-40B4-BE49-F238E27FC236}">
                    <a16:creationId xmlns:a16="http://schemas.microsoft.com/office/drawing/2014/main" id="{C8DEA0A0-23D7-B051-1362-57E5BCA5D5F1}"/>
                  </a:ext>
                </a:extLst>
              </p:cNvPr>
              <p:cNvSpPr/>
              <p:nvPr/>
            </p:nvSpPr>
            <p:spPr>
              <a:xfrm>
                <a:off x="7353447" y="1035936"/>
                <a:ext cx="321733" cy="592666"/>
              </a:xfrm>
              <a:prstGeom prst="curved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6" name="Arrow: Curved Right 45">
                <a:extLst>
                  <a:ext uri="{FF2B5EF4-FFF2-40B4-BE49-F238E27FC236}">
                    <a16:creationId xmlns:a16="http://schemas.microsoft.com/office/drawing/2014/main" id="{15B6B835-0EFB-2F7A-9F02-75084755E068}"/>
                  </a:ext>
                </a:extLst>
              </p:cNvPr>
              <p:cNvSpPr/>
              <p:nvPr/>
            </p:nvSpPr>
            <p:spPr>
              <a:xfrm>
                <a:off x="5519002" y="2362382"/>
                <a:ext cx="372533" cy="682977"/>
              </a:xfrm>
              <a:prstGeom prst="curved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7" name="Arrow: Curved Left 46">
                <a:extLst>
                  <a:ext uri="{FF2B5EF4-FFF2-40B4-BE49-F238E27FC236}">
                    <a16:creationId xmlns:a16="http://schemas.microsoft.com/office/drawing/2014/main" id="{091FAE80-8F86-02A2-2A5C-DB017563133B}"/>
                  </a:ext>
                </a:extLst>
              </p:cNvPr>
              <p:cNvSpPr/>
              <p:nvPr/>
            </p:nvSpPr>
            <p:spPr>
              <a:xfrm>
                <a:off x="10155864" y="2366121"/>
                <a:ext cx="372533" cy="666044"/>
              </a:xfrm>
              <a:prstGeom prst="curvedLef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8" name="Arrow: Curved Up 47">
                <a:extLst>
                  <a:ext uri="{FF2B5EF4-FFF2-40B4-BE49-F238E27FC236}">
                    <a16:creationId xmlns:a16="http://schemas.microsoft.com/office/drawing/2014/main" id="{A09F5DA9-B56F-8ED5-D169-C8EEB336CFAB}"/>
                  </a:ext>
                </a:extLst>
              </p:cNvPr>
              <p:cNvSpPr/>
              <p:nvPr/>
            </p:nvSpPr>
            <p:spPr>
              <a:xfrm>
                <a:off x="6022720" y="5055059"/>
                <a:ext cx="880533" cy="457200"/>
              </a:xfrm>
              <a:prstGeom prst="curvedUp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52" name="Arrow: Curved Left 51">
                <a:extLst>
                  <a:ext uri="{FF2B5EF4-FFF2-40B4-BE49-F238E27FC236}">
                    <a16:creationId xmlns:a16="http://schemas.microsoft.com/office/drawing/2014/main" id="{0E0AC4CB-5598-635E-4F4F-D7E7C591A35D}"/>
                  </a:ext>
                </a:extLst>
              </p:cNvPr>
              <p:cNvSpPr/>
              <p:nvPr/>
            </p:nvSpPr>
            <p:spPr>
              <a:xfrm rot="4440000">
                <a:off x="9284229" y="4888457"/>
                <a:ext cx="457199" cy="795865"/>
              </a:xfrm>
              <a:prstGeom prst="curvedLef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53" name="Cloud 52">
                <a:extLst>
                  <a:ext uri="{FF2B5EF4-FFF2-40B4-BE49-F238E27FC236}">
                    <a16:creationId xmlns:a16="http://schemas.microsoft.com/office/drawing/2014/main" id="{12384BFF-AC97-0C8E-6738-1519199625F2}"/>
                  </a:ext>
                </a:extLst>
              </p:cNvPr>
              <p:cNvSpPr/>
              <p:nvPr/>
            </p:nvSpPr>
            <p:spPr>
              <a:xfrm>
                <a:off x="9221529" y="492494"/>
                <a:ext cx="1885244" cy="897466"/>
              </a:xfrm>
              <a:prstGeom prst="cloud">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TextBox 53">
                <a:extLst>
                  <a:ext uri="{FF2B5EF4-FFF2-40B4-BE49-F238E27FC236}">
                    <a16:creationId xmlns:a16="http://schemas.microsoft.com/office/drawing/2014/main" id="{E6984E64-D974-2A14-DA17-7DB2975C17FF}"/>
                  </a:ext>
                </a:extLst>
              </p:cNvPr>
              <p:cNvSpPr txBox="1"/>
              <p:nvPr/>
            </p:nvSpPr>
            <p:spPr>
              <a:xfrm>
                <a:off x="9680058" y="753270"/>
                <a:ext cx="1057154" cy="4526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958057">
                  <a:spcAft>
                    <a:spcPts val="655"/>
                  </a:spcAft>
                </a:pPr>
                <a:r>
                  <a:rPr lang="en-GB" sz="1886" kern="1200">
                    <a:solidFill>
                      <a:schemeClr val="tx1"/>
                    </a:solidFill>
                    <a:latin typeface="+mn-lt"/>
                    <a:ea typeface="+mn-ea"/>
                    <a:cs typeface="Calibri"/>
                  </a:rPr>
                  <a:t>internet</a:t>
                </a:r>
                <a:endParaRPr lang="en-GB"/>
              </a:p>
            </p:txBody>
          </p:sp>
          <p:sp>
            <p:nvSpPr>
              <p:cNvPr id="55" name="Arrow: Curved Up 54">
                <a:extLst>
                  <a:ext uri="{FF2B5EF4-FFF2-40B4-BE49-F238E27FC236}">
                    <a16:creationId xmlns:a16="http://schemas.microsoft.com/office/drawing/2014/main" id="{1AACF209-5FAD-ADED-5BE6-497F38C9C734}"/>
                  </a:ext>
                </a:extLst>
              </p:cNvPr>
              <p:cNvSpPr/>
              <p:nvPr/>
            </p:nvSpPr>
            <p:spPr>
              <a:xfrm rot="10200000">
                <a:off x="7925456" y="287965"/>
                <a:ext cx="1444977" cy="457200"/>
              </a:xfrm>
              <a:prstGeom prst="curvedUpArrow">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grpSp>
    </p:spTree>
    <p:extLst>
      <p:ext uri="{BB962C8B-B14F-4D97-AF65-F5344CB8AC3E}">
        <p14:creationId xmlns:p14="http://schemas.microsoft.com/office/powerpoint/2010/main" val="30202541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394842B0-684D-44CC-B4BC-D13331CFD2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BED38F-0A94-5AD3-306C-D8C9355C1C59}"/>
              </a:ext>
            </a:extLst>
          </p:cNvPr>
          <p:cNvSpPr>
            <a:spLocks noGrp="1"/>
          </p:cNvSpPr>
          <p:nvPr>
            <p:ph type="title"/>
          </p:nvPr>
        </p:nvSpPr>
        <p:spPr>
          <a:xfrm>
            <a:off x="640080" y="329184"/>
            <a:ext cx="6894576" cy="1783080"/>
          </a:xfrm>
        </p:spPr>
        <p:txBody>
          <a:bodyPr vert="horz" lIns="91440" tIns="45720" rIns="91440" bIns="45720" rtlCol="0" anchor="b">
            <a:normAutofit/>
          </a:bodyPr>
          <a:lstStyle/>
          <a:p>
            <a:r>
              <a:rPr lang="en-US" sz="5600"/>
              <a:t>Network Attached Storage - NAS</a:t>
            </a:r>
          </a:p>
        </p:txBody>
      </p:sp>
      <p:sp>
        <p:nvSpPr>
          <p:cNvPr id="35" name="sketch line">
            <a:extLst>
              <a:ext uri="{FF2B5EF4-FFF2-40B4-BE49-F238E27FC236}">
                <a16:creationId xmlns:a16="http://schemas.microsoft.com/office/drawing/2014/main" id="{4C2A3DC3-F495-4B99-9FF3-3FB30D632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831827C-199C-0717-3200-3848EF47C182}"/>
              </a:ext>
            </a:extLst>
          </p:cNvPr>
          <p:cNvSpPr>
            <a:spLocks noGrp="1"/>
          </p:cNvSpPr>
          <p:nvPr>
            <p:ph idx="1"/>
          </p:nvPr>
        </p:nvSpPr>
        <p:spPr>
          <a:xfrm>
            <a:off x="640080" y="2706624"/>
            <a:ext cx="6894576" cy="3483864"/>
          </a:xfrm>
        </p:spPr>
        <p:txBody>
          <a:bodyPr vert="horz" lIns="91440" tIns="45720" rIns="91440" bIns="45720" rtlCol="0" anchor="t">
            <a:normAutofit/>
          </a:bodyPr>
          <a:lstStyle/>
          <a:p>
            <a:r>
              <a:rPr lang="en-US" sz="2200">
                <a:ea typeface="+mn-lt"/>
                <a:cs typeface="+mn-lt"/>
              </a:rPr>
              <a:t>Dedicated file storage device connected to a network for centralized data storage and file sharing.</a:t>
            </a:r>
            <a:endParaRPr lang="en-US" sz="2200">
              <a:ea typeface="+mn-lt"/>
              <a:cs typeface="Calibri" panose="020F0502020204030204"/>
            </a:endParaRPr>
          </a:p>
          <a:p>
            <a:r>
              <a:rPr lang="en-US" sz="2200">
                <a:ea typeface="+mn-lt"/>
                <a:cs typeface="+mn-lt"/>
              </a:rPr>
              <a:t>Eliminates multiple local storage devices for simplicity.</a:t>
            </a:r>
          </a:p>
          <a:p>
            <a:pPr>
              <a:buFont typeface="Arial"/>
              <a:buChar char="•"/>
            </a:pPr>
            <a:r>
              <a:rPr lang="en-US" sz="2200">
                <a:ea typeface="+mn-lt"/>
                <a:cs typeface="+mn-lt"/>
              </a:rPr>
              <a:t>Automated backup and recovery solution</a:t>
            </a:r>
          </a:p>
          <a:p>
            <a:pPr>
              <a:buFont typeface="Arial"/>
              <a:buChar char="•"/>
            </a:pPr>
            <a:r>
              <a:rPr lang="en-US" sz="2200">
                <a:ea typeface="+mn-lt"/>
                <a:cs typeface="+mn-lt"/>
              </a:rPr>
              <a:t>NAS work as a Disaster Recovery plan.</a:t>
            </a:r>
          </a:p>
        </p:txBody>
      </p:sp>
      <p:pic>
        <p:nvPicPr>
          <p:cNvPr id="4" name="Picture 4" descr="Diagram&#10;&#10;Description automatically generated">
            <a:extLst>
              <a:ext uri="{FF2B5EF4-FFF2-40B4-BE49-F238E27FC236}">
                <a16:creationId xmlns:a16="http://schemas.microsoft.com/office/drawing/2014/main" id="{ABFE41C2-7519-1DBC-DAD5-FAE098C3EB95}"/>
              </a:ext>
            </a:extLst>
          </p:cNvPr>
          <p:cNvPicPr>
            <a:picLocks noChangeAspect="1"/>
          </p:cNvPicPr>
          <p:nvPr/>
        </p:nvPicPr>
        <p:blipFill rotWithShape="1">
          <a:blip r:embed="rId2"/>
          <a:srcRect t="4655" r="3" b="4224"/>
          <a:stretch/>
        </p:blipFill>
        <p:spPr>
          <a:xfrm>
            <a:off x="8156454" y="-7"/>
            <a:ext cx="4035547" cy="4178808"/>
          </a:xfrm>
          <a:custGeom>
            <a:avLst/>
            <a:gdLst/>
            <a:ahLst/>
            <a:cxnLst/>
            <a:rect l="l" t="t" r="r" b="b"/>
            <a:pathLst>
              <a:path w="4035547" h="4178808">
                <a:moveTo>
                  <a:pt x="14988" y="0"/>
                </a:moveTo>
                <a:lnTo>
                  <a:pt x="4035547" y="0"/>
                </a:lnTo>
                <a:lnTo>
                  <a:pt x="4035547" y="4161794"/>
                </a:lnTo>
                <a:lnTo>
                  <a:pt x="3918602" y="4164199"/>
                </a:lnTo>
                <a:cubicBezTo>
                  <a:pt x="3673497" y="4178956"/>
                  <a:pt x="3428120" y="4172295"/>
                  <a:pt x="3183014" y="4175560"/>
                </a:cubicBezTo>
                <a:cubicBezTo>
                  <a:pt x="2855121" y="4180001"/>
                  <a:pt x="2527499" y="4168639"/>
                  <a:pt x="2199742" y="4167595"/>
                </a:cubicBezTo>
                <a:cubicBezTo>
                  <a:pt x="2132562" y="4167334"/>
                  <a:pt x="2065110" y="4170729"/>
                  <a:pt x="1998202" y="4175952"/>
                </a:cubicBezTo>
                <a:cubicBezTo>
                  <a:pt x="1905507" y="4183005"/>
                  <a:pt x="1814033" y="4174124"/>
                  <a:pt x="1722153" y="4165766"/>
                </a:cubicBezTo>
                <a:cubicBezTo>
                  <a:pt x="1611407" y="4155711"/>
                  <a:pt x="1500933" y="4164591"/>
                  <a:pt x="1390867" y="4176214"/>
                </a:cubicBezTo>
                <a:lnTo>
                  <a:pt x="1348076" y="4178808"/>
                </a:lnTo>
                <a:lnTo>
                  <a:pt x="597587" y="4178808"/>
                </a:lnTo>
                <a:lnTo>
                  <a:pt x="507890" y="4175773"/>
                </a:lnTo>
                <a:cubicBezTo>
                  <a:pt x="403218" y="4174810"/>
                  <a:pt x="298546" y="4175691"/>
                  <a:pt x="193840" y="4176214"/>
                </a:cubicBezTo>
                <a:lnTo>
                  <a:pt x="2757" y="4175742"/>
                </a:lnTo>
                <a:lnTo>
                  <a:pt x="2810" y="4034870"/>
                </a:lnTo>
                <a:cubicBezTo>
                  <a:pt x="5629" y="3979851"/>
                  <a:pt x="10539" y="3924896"/>
                  <a:pt x="15416" y="3870068"/>
                </a:cubicBezTo>
                <a:cubicBezTo>
                  <a:pt x="23018" y="3799731"/>
                  <a:pt x="25045" y="3728899"/>
                  <a:pt x="21498" y="3658244"/>
                </a:cubicBezTo>
                <a:cubicBezTo>
                  <a:pt x="17063" y="3602147"/>
                  <a:pt x="10095" y="3546050"/>
                  <a:pt x="8828" y="3489953"/>
                </a:cubicBezTo>
                <a:cubicBezTo>
                  <a:pt x="6548" y="3389688"/>
                  <a:pt x="7434" y="3289424"/>
                  <a:pt x="13262" y="3189160"/>
                </a:cubicBezTo>
                <a:cubicBezTo>
                  <a:pt x="16176" y="3138901"/>
                  <a:pt x="20864" y="3089150"/>
                  <a:pt x="22891" y="3038510"/>
                </a:cubicBezTo>
                <a:cubicBezTo>
                  <a:pt x="24918" y="2987870"/>
                  <a:pt x="28973" y="2936723"/>
                  <a:pt x="17444" y="2887098"/>
                </a:cubicBezTo>
                <a:cubicBezTo>
                  <a:pt x="-2068" y="2802699"/>
                  <a:pt x="12249" y="2718680"/>
                  <a:pt x="16430" y="2634534"/>
                </a:cubicBezTo>
                <a:cubicBezTo>
                  <a:pt x="18964" y="2582244"/>
                  <a:pt x="34168" y="2528685"/>
                  <a:pt x="20738" y="2477919"/>
                </a:cubicBezTo>
                <a:cubicBezTo>
                  <a:pt x="-421" y="2398342"/>
                  <a:pt x="13389" y="2320415"/>
                  <a:pt x="20738" y="2242107"/>
                </a:cubicBezTo>
                <a:cubicBezTo>
                  <a:pt x="29213" y="2168001"/>
                  <a:pt x="27718" y="2093082"/>
                  <a:pt x="16303" y="2019369"/>
                </a:cubicBezTo>
                <a:cubicBezTo>
                  <a:pt x="1986" y="1946239"/>
                  <a:pt x="1986" y="1871028"/>
                  <a:pt x="16303" y="1797899"/>
                </a:cubicBezTo>
                <a:cubicBezTo>
                  <a:pt x="28162" y="1737537"/>
                  <a:pt x="29530" y="1675589"/>
                  <a:pt x="20357" y="1614758"/>
                </a:cubicBezTo>
                <a:cubicBezTo>
                  <a:pt x="14149" y="1571226"/>
                  <a:pt x="3000" y="1527947"/>
                  <a:pt x="1480" y="1484415"/>
                </a:cubicBezTo>
                <a:cubicBezTo>
                  <a:pt x="-1662" y="1393377"/>
                  <a:pt x="200" y="1302238"/>
                  <a:pt x="7055" y="1211417"/>
                </a:cubicBezTo>
                <a:cubicBezTo>
                  <a:pt x="15036" y="1107980"/>
                  <a:pt x="30366" y="1004923"/>
                  <a:pt x="19724" y="900725"/>
                </a:cubicBezTo>
                <a:cubicBezTo>
                  <a:pt x="16050" y="864934"/>
                  <a:pt x="8575" y="829270"/>
                  <a:pt x="7815" y="793353"/>
                </a:cubicBezTo>
                <a:cubicBezTo>
                  <a:pt x="6168" y="726087"/>
                  <a:pt x="5407" y="659710"/>
                  <a:pt x="9208" y="590286"/>
                </a:cubicBezTo>
                <a:cubicBezTo>
                  <a:pt x="13009" y="520863"/>
                  <a:pt x="27452" y="450424"/>
                  <a:pt x="17697" y="382270"/>
                </a:cubicBezTo>
                <a:cubicBezTo>
                  <a:pt x="7941" y="314115"/>
                  <a:pt x="14276" y="247103"/>
                  <a:pt x="20611" y="180218"/>
                </a:cubicBezTo>
                <a:cubicBezTo>
                  <a:pt x="23652" y="148426"/>
                  <a:pt x="25711" y="116982"/>
                  <a:pt x="25156" y="85665"/>
                </a:cubicBezTo>
                <a:close/>
              </a:path>
            </a:pathLst>
          </a:custGeom>
        </p:spPr>
      </p:pic>
      <p:pic>
        <p:nvPicPr>
          <p:cNvPr id="5" name="Picture 5" descr="A picture containing text, electronics&#10;&#10;Description automatically generated">
            <a:extLst>
              <a:ext uri="{FF2B5EF4-FFF2-40B4-BE49-F238E27FC236}">
                <a16:creationId xmlns:a16="http://schemas.microsoft.com/office/drawing/2014/main" id="{C415ECB0-460C-18DD-80BF-58EA969C4FDC}"/>
              </a:ext>
            </a:extLst>
          </p:cNvPr>
          <p:cNvPicPr>
            <a:picLocks noChangeAspect="1"/>
          </p:cNvPicPr>
          <p:nvPr/>
        </p:nvPicPr>
        <p:blipFill rotWithShape="1">
          <a:blip r:embed="rId3"/>
          <a:srcRect t="4108" r="-1" b="-1"/>
          <a:stretch/>
        </p:blipFill>
        <p:spPr>
          <a:xfrm>
            <a:off x="8144356" y="4267201"/>
            <a:ext cx="4047645" cy="2590808"/>
          </a:xfrm>
          <a:custGeom>
            <a:avLst/>
            <a:gdLst/>
            <a:ahLst/>
            <a:cxnLst/>
            <a:rect l="l" t="t" r="r" b="b"/>
            <a:pathLst>
              <a:path w="4047645" h="2495811">
                <a:moveTo>
                  <a:pt x="2441891" y="4"/>
                </a:moveTo>
                <a:cubicBezTo>
                  <a:pt x="2489381" y="-78"/>
                  <a:pt x="2536882" y="1163"/>
                  <a:pt x="2584383" y="4428"/>
                </a:cubicBezTo>
                <a:cubicBezTo>
                  <a:pt x="2744314" y="17813"/>
                  <a:pt x="2904989" y="21079"/>
                  <a:pt x="3065367" y="14222"/>
                </a:cubicBezTo>
                <a:cubicBezTo>
                  <a:pt x="3194244" y="5694"/>
                  <a:pt x="3323514" y="4206"/>
                  <a:pt x="3452568" y="9782"/>
                </a:cubicBezTo>
                <a:cubicBezTo>
                  <a:pt x="3572813" y="16442"/>
                  <a:pt x="3693059" y="23233"/>
                  <a:pt x="3813712" y="19315"/>
                </a:cubicBezTo>
                <a:cubicBezTo>
                  <a:pt x="3861755" y="17748"/>
                  <a:pt x="3909121" y="15789"/>
                  <a:pt x="3956758" y="13177"/>
                </a:cubicBezTo>
                <a:lnTo>
                  <a:pt x="4047645" y="9696"/>
                </a:lnTo>
                <a:lnTo>
                  <a:pt x="4047645" y="2495811"/>
                </a:lnTo>
                <a:lnTo>
                  <a:pt x="28177" y="2495811"/>
                </a:lnTo>
                <a:lnTo>
                  <a:pt x="28782" y="2485852"/>
                </a:lnTo>
                <a:cubicBezTo>
                  <a:pt x="31911" y="2365446"/>
                  <a:pt x="35027" y="2245002"/>
                  <a:pt x="38157" y="2124521"/>
                </a:cubicBezTo>
                <a:cubicBezTo>
                  <a:pt x="38284" y="2119444"/>
                  <a:pt x="39171" y="2114494"/>
                  <a:pt x="39171" y="2109417"/>
                </a:cubicBezTo>
                <a:cubicBezTo>
                  <a:pt x="48166" y="1995573"/>
                  <a:pt x="53107" y="1881729"/>
                  <a:pt x="18899" y="1770550"/>
                </a:cubicBezTo>
                <a:cubicBezTo>
                  <a:pt x="15871" y="1760104"/>
                  <a:pt x="14262" y="1749304"/>
                  <a:pt x="14084" y="1738440"/>
                </a:cubicBezTo>
                <a:cubicBezTo>
                  <a:pt x="12413" y="1641514"/>
                  <a:pt x="16644" y="1544587"/>
                  <a:pt x="26754" y="1448181"/>
                </a:cubicBezTo>
                <a:cubicBezTo>
                  <a:pt x="31949" y="1389038"/>
                  <a:pt x="26754" y="1329006"/>
                  <a:pt x="43478" y="1270498"/>
                </a:cubicBezTo>
                <a:cubicBezTo>
                  <a:pt x="50864" y="1241421"/>
                  <a:pt x="55109" y="1211634"/>
                  <a:pt x="56147" y="1181656"/>
                </a:cubicBezTo>
                <a:cubicBezTo>
                  <a:pt x="59948" y="1109060"/>
                  <a:pt x="38537" y="1040779"/>
                  <a:pt x="18139" y="972244"/>
                </a:cubicBezTo>
                <a:cubicBezTo>
                  <a:pt x="7370" y="935945"/>
                  <a:pt x="-5426" y="898886"/>
                  <a:pt x="2429" y="860811"/>
                </a:cubicBezTo>
                <a:cubicBezTo>
                  <a:pt x="16707" y="802251"/>
                  <a:pt x="24854" y="742359"/>
                  <a:pt x="26754" y="682112"/>
                </a:cubicBezTo>
                <a:cubicBezTo>
                  <a:pt x="26754" y="639468"/>
                  <a:pt x="16365" y="597712"/>
                  <a:pt x="20039" y="555195"/>
                </a:cubicBezTo>
                <a:cubicBezTo>
                  <a:pt x="28211" y="472712"/>
                  <a:pt x="30238" y="389734"/>
                  <a:pt x="26121" y="306946"/>
                </a:cubicBezTo>
                <a:cubicBezTo>
                  <a:pt x="26095" y="273846"/>
                  <a:pt x="29846" y="240848"/>
                  <a:pt x="37270" y="208585"/>
                </a:cubicBezTo>
                <a:cubicBezTo>
                  <a:pt x="46506" y="151651"/>
                  <a:pt x="48419" y="93777"/>
                  <a:pt x="42971" y="36360"/>
                </a:cubicBezTo>
                <a:lnTo>
                  <a:pt x="38853" y="8429"/>
                </a:lnTo>
                <a:lnTo>
                  <a:pt x="56649" y="7824"/>
                </a:lnTo>
                <a:cubicBezTo>
                  <a:pt x="210497" y="-156"/>
                  <a:pt x="364754" y="3162"/>
                  <a:pt x="518087" y="17748"/>
                </a:cubicBezTo>
                <a:cubicBezTo>
                  <a:pt x="626567" y="25440"/>
                  <a:pt x="735534" y="24213"/>
                  <a:pt x="843809" y="14092"/>
                </a:cubicBezTo>
                <a:cubicBezTo>
                  <a:pt x="1042499" y="-1711"/>
                  <a:pt x="1240782" y="10958"/>
                  <a:pt x="1439065" y="21666"/>
                </a:cubicBezTo>
                <a:cubicBezTo>
                  <a:pt x="1631105" y="32113"/>
                  <a:pt x="1823010" y="24408"/>
                  <a:pt x="2015050" y="17487"/>
                </a:cubicBezTo>
                <a:cubicBezTo>
                  <a:pt x="2157045" y="12394"/>
                  <a:pt x="2299420" y="249"/>
                  <a:pt x="2441891" y="4"/>
                </a:cubicBezTo>
                <a:close/>
              </a:path>
            </a:pathLst>
          </a:custGeom>
        </p:spPr>
      </p:pic>
    </p:spTree>
    <p:extLst>
      <p:ext uri="{BB962C8B-B14F-4D97-AF65-F5344CB8AC3E}">
        <p14:creationId xmlns:p14="http://schemas.microsoft.com/office/powerpoint/2010/main" val="771534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7">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B2E46A-BE09-3671-20DC-F2AF2E3B66F7}"/>
              </a:ext>
            </a:extLst>
          </p:cNvPr>
          <p:cNvSpPr>
            <a:spLocks noGrp="1"/>
          </p:cNvSpPr>
          <p:nvPr>
            <p:ph type="title"/>
          </p:nvPr>
        </p:nvSpPr>
        <p:spPr>
          <a:xfrm>
            <a:off x="640080" y="325369"/>
            <a:ext cx="4368602" cy="1841822"/>
          </a:xfrm>
        </p:spPr>
        <p:txBody>
          <a:bodyPr vert="horz" lIns="91440" tIns="45720" rIns="91440" bIns="45720" rtlCol="0" anchor="t">
            <a:normAutofit/>
          </a:bodyPr>
          <a:lstStyle/>
          <a:p>
            <a:r>
              <a:rPr lang="en-US" sz="3400"/>
              <a:t>Suggestions for Improvements</a:t>
            </a:r>
            <a:br>
              <a:rPr lang="en-US" sz="3400"/>
            </a:br>
            <a:endParaRPr lang="en-US" sz="3400"/>
          </a:p>
        </p:txBody>
      </p:sp>
      <p:sp>
        <p:nvSpPr>
          <p:cNvPr id="3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8D388AED-2F56-A1DE-50CD-DBD9065B3227}"/>
              </a:ext>
            </a:extLst>
          </p:cNvPr>
          <p:cNvSpPr>
            <a:spLocks noGrp="1"/>
          </p:cNvSpPr>
          <p:nvPr>
            <p:ph type="body" sz="half" idx="2"/>
          </p:nvPr>
        </p:nvSpPr>
        <p:spPr>
          <a:xfrm>
            <a:off x="640080" y="2872899"/>
            <a:ext cx="4473627" cy="3450064"/>
          </a:xfrm>
        </p:spPr>
        <p:txBody>
          <a:bodyPr vert="horz" lIns="91440" tIns="45720" rIns="91440" bIns="45720" rtlCol="0" anchor="t">
            <a:normAutofit/>
          </a:bodyPr>
          <a:lstStyle/>
          <a:p>
            <a:pPr marL="400050" indent="-228600">
              <a:buFont typeface="Arial" panose="020B0604020202020204" pitchFamily="34" charset="0"/>
              <a:buChar char="•"/>
            </a:pPr>
            <a:r>
              <a:rPr lang="en-US" sz="2200"/>
              <a:t>Make respect a cornerstone. </a:t>
            </a:r>
            <a:endParaRPr lang="en-US" sz="2200">
              <a:cs typeface="Calibri"/>
            </a:endParaRPr>
          </a:p>
          <a:p>
            <a:pPr marL="400050" indent="-228600">
              <a:buFont typeface="Arial" panose="020B0604020202020204" pitchFamily="34" charset="0"/>
              <a:buChar char="•"/>
            </a:pPr>
            <a:r>
              <a:rPr lang="en-US" sz="2200"/>
              <a:t>Create clear company values.</a:t>
            </a:r>
            <a:endParaRPr lang="en-US" sz="2200">
              <a:cs typeface="Calibri"/>
            </a:endParaRPr>
          </a:p>
          <a:p>
            <a:pPr marL="400050" indent="-228600">
              <a:buFont typeface="Arial" panose="020B0604020202020204" pitchFamily="34" charset="0"/>
              <a:buChar char="•"/>
            </a:pPr>
            <a:r>
              <a:rPr lang="en-US" sz="2200"/>
              <a:t>Generate positive improvements for the community.</a:t>
            </a:r>
            <a:endParaRPr lang="en-US" sz="2200">
              <a:cs typeface="Calibri"/>
            </a:endParaRPr>
          </a:p>
          <a:p>
            <a:pPr marL="400050" indent="-228600">
              <a:buFont typeface="Arial" panose="020B0604020202020204" pitchFamily="34" charset="0"/>
              <a:buChar char="•"/>
            </a:pPr>
            <a:r>
              <a:rPr lang="en-US" sz="2200"/>
              <a:t>State goals explicitly. </a:t>
            </a:r>
            <a:endParaRPr lang="en-US" sz="2200">
              <a:cs typeface="Calibri"/>
            </a:endParaRPr>
          </a:p>
          <a:p>
            <a:pPr marL="400050" indent="-228600">
              <a:buFont typeface="Arial" panose="020B0604020202020204" pitchFamily="34" charset="0"/>
              <a:buChar char="•"/>
            </a:pPr>
            <a:r>
              <a:rPr lang="en-US" sz="2200"/>
              <a:t>Establish lines of communication.</a:t>
            </a:r>
            <a:endParaRPr lang="en-US" sz="2200">
              <a:cs typeface="Calibri"/>
            </a:endParaRPr>
          </a:p>
          <a:p>
            <a:pPr marL="400050" indent="-228600">
              <a:buFont typeface="Arial" panose="020B0604020202020204" pitchFamily="34" charset="0"/>
              <a:buChar char="•"/>
            </a:pPr>
            <a:r>
              <a:rPr lang="en-US" sz="2200"/>
              <a:t>Encourage employees to voice out their opinions. </a:t>
            </a:r>
            <a:endParaRPr lang="en-US" sz="2200">
              <a:cs typeface="Calibri"/>
            </a:endParaRPr>
          </a:p>
          <a:p>
            <a:pPr indent="-228600">
              <a:buFont typeface="Arial" panose="020B0604020202020204" pitchFamily="34" charset="0"/>
              <a:buChar char="•"/>
            </a:pPr>
            <a:endParaRPr lang="en-US" sz="2000"/>
          </a:p>
          <a:p>
            <a:pPr marL="285750" indent="-228600">
              <a:buFont typeface="Arial" panose="020B0604020202020204" pitchFamily="34" charset="0"/>
              <a:buChar char="•"/>
            </a:pPr>
            <a:endParaRPr lang="en-US" sz="2000"/>
          </a:p>
        </p:txBody>
      </p:sp>
      <p:pic>
        <p:nvPicPr>
          <p:cNvPr id="5" name="Picture 5" descr="Text&#10;&#10;Description automatically generated">
            <a:extLst>
              <a:ext uri="{FF2B5EF4-FFF2-40B4-BE49-F238E27FC236}">
                <a16:creationId xmlns:a16="http://schemas.microsoft.com/office/drawing/2014/main" id="{5B645925-D6D6-ED51-0986-1054D434BEA5}"/>
              </a:ext>
            </a:extLst>
          </p:cNvPr>
          <p:cNvPicPr>
            <a:picLocks noChangeAspect="1"/>
          </p:cNvPicPr>
          <p:nvPr/>
        </p:nvPicPr>
        <p:blipFill rotWithShape="1">
          <a:blip r:embed="rId2"/>
          <a:srcRect l="27346" r="570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9253366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B2E46A-BE09-3671-20DC-F2AF2E3B66F7}"/>
              </a:ext>
            </a:extLst>
          </p:cNvPr>
          <p:cNvSpPr>
            <a:spLocks noGrp="1"/>
          </p:cNvSpPr>
          <p:nvPr>
            <p:ph type="title"/>
          </p:nvPr>
        </p:nvSpPr>
        <p:spPr>
          <a:xfrm>
            <a:off x="640080" y="325369"/>
            <a:ext cx="4368602" cy="1956841"/>
          </a:xfrm>
        </p:spPr>
        <p:txBody>
          <a:bodyPr vert="horz" lIns="91440" tIns="45720" rIns="91440" bIns="45720" rtlCol="0" anchor="b">
            <a:normAutofit/>
          </a:bodyPr>
          <a:lstStyle/>
          <a:p>
            <a:r>
              <a:rPr lang="en-US" sz="3400"/>
              <a:t>Suggestions for Improvements</a:t>
            </a:r>
            <a:br>
              <a:rPr lang="en-US" sz="3400"/>
            </a:br>
            <a:br>
              <a:rPr lang="en-US" sz="3400"/>
            </a:br>
            <a:r>
              <a:rPr lang="en-US" sz="3400" b="1"/>
              <a:t>In IT infrastructure</a:t>
            </a:r>
          </a:p>
        </p:txBody>
      </p:sp>
      <p:sp>
        <p:nvSpPr>
          <p:cNvPr id="2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8D388AED-2F56-A1DE-50CD-DBD9065B3227}"/>
              </a:ext>
            </a:extLst>
          </p:cNvPr>
          <p:cNvSpPr>
            <a:spLocks noGrp="1"/>
          </p:cNvSpPr>
          <p:nvPr>
            <p:ph type="body" sz="half" idx="2"/>
          </p:nvPr>
        </p:nvSpPr>
        <p:spPr>
          <a:xfrm>
            <a:off x="496307" y="2757881"/>
            <a:ext cx="5091852" cy="3780742"/>
          </a:xfrm>
        </p:spPr>
        <p:txBody>
          <a:bodyPr vert="horz" lIns="91440" tIns="45720" rIns="91440" bIns="45720" rtlCol="0" anchor="t">
            <a:noAutofit/>
          </a:bodyPr>
          <a:lstStyle/>
          <a:p>
            <a:pPr marL="400050" indent="-228600">
              <a:buFont typeface="Arial" panose="020B0604020202020204" pitchFamily="34" charset="0"/>
              <a:buChar char="•"/>
            </a:pPr>
            <a:r>
              <a:rPr lang="en-US" sz="2200"/>
              <a:t>Switching to a cloud based Active directory. Ex: Microsoft Azure Active Directory (Azure AD)</a:t>
            </a:r>
            <a:endParaRPr lang="en-US" sz="2200">
              <a:cs typeface="Calibri"/>
            </a:endParaRPr>
          </a:p>
          <a:p>
            <a:pPr marL="400050" indent="-228600">
              <a:buFont typeface="Arial" panose="020B0604020202020204" pitchFamily="34" charset="0"/>
              <a:buChar char="•"/>
            </a:pPr>
            <a:r>
              <a:rPr lang="en-US" sz="2200"/>
              <a:t>Purchasing an online cloud-based mail server provided from a reputed company like Microsoft instead of the on premises Zimbra technology. </a:t>
            </a:r>
            <a:endParaRPr lang="en-US" sz="2200">
              <a:cs typeface="Calibri"/>
            </a:endParaRPr>
          </a:p>
          <a:p>
            <a:pPr marL="400050" indent="-228600">
              <a:buFont typeface="Arial" panose="020B0604020202020204" pitchFamily="34" charset="0"/>
              <a:buChar char="•"/>
            </a:pPr>
            <a:r>
              <a:rPr lang="en-US" sz="2200"/>
              <a:t>Using a reputed ERP system instead of the company founded APMAS ERP. Ex: SAP</a:t>
            </a:r>
            <a:endParaRPr lang="en-US" sz="2200">
              <a:cs typeface="Calibri"/>
            </a:endParaRPr>
          </a:p>
          <a:p>
            <a:pPr marL="400050" indent="-228600">
              <a:buFont typeface="Arial" panose="020B0604020202020204" pitchFamily="34" charset="0"/>
              <a:buChar char="•"/>
            </a:pPr>
            <a:r>
              <a:rPr lang="en-US" sz="2200"/>
              <a:t>Purchasing a planning system. </a:t>
            </a:r>
            <a:endParaRPr lang="en-US" sz="2200">
              <a:cs typeface="Calibri"/>
            </a:endParaRPr>
          </a:p>
          <a:p>
            <a:pPr indent="-228600">
              <a:buFont typeface="Arial" panose="020B0604020202020204" pitchFamily="34" charset="0"/>
              <a:buChar char="•"/>
            </a:pPr>
            <a:endParaRPr lang="en-US" sz="1700"/>
          </a:p>
          <a:p>
            <a:pPr marL="285750" indent="-228600">
              <a:buFont typeface="Arial" panose="020B0604020202020204" pitchFamily="34" charset="0"/>
              <a:buChar char="•"/>
            </a:pPr>
            <a:endParaRPr lang="en-US" sz="1700"/>
          </a:p>
        </p:txBody>
      </p:sp>
      <p:pic>
        <p:nvPicPr>
          <p:cNvPr id="3" name="Picture 4" descr="A picture containing text, businesscard&#10;&#10;Description automatically generated">
            <a:extLst>
              <a:ext uri="{FF2B5EF4-FFF2-40B4-BE49-F238E27FC236}">
                <a16:creationId xmlns:a16="http://schemas.microsoft.com/office/drawing/2014/main" id="{92E6A138-FC79-3D4F-7DDE-E49AF7B13F9D}"/>
              </a:ext>
            </a:extLst>
          </p:cNvPr>
          <p:cNvPicPr>
            <a:picLocks noChangeAspect="1"/>
          </p:cNvPicPr>
          <p:nvPr/>
        </p:nvPicPr>
        <p:blipFill rotWithShape="1">
          <a:blip r:embed="rId2"/>
          <a:srcRect t="302" r="1" b="1"/>
          <a:stretch/>
        </p:blipFill>
        <p:spPr>
          <a:xfrm>
            <a:off x="5369211" y="10"/>
            <a:ext cx="6821266"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6344178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F3C03-5FD6-EF38-20C8-69EAD5687077}"/>
              </a:ext>
            </a:extLst>
          </p:cNvPr>
          <p:cNvSpPr>
            <a:spLocks noGrp="1"/>
          </p:cNvSpPr>
          <p:nvPr>
            <p:ph type="title"/>
          </p:nvPr>
        </p:nvSpPr>
        <p:spPr>
          <a:xfrm>
            <a:off x="782279" y="529086"/>
            <a:ext cx="3932237" cy="680050"/>
          </a:xfrm>
        </p:spPr>
        <p:txBody>
          <a:bodyPr/>
          <a:lstStyle/>
          <a:p>
            <a:r>
              <a:rPr lang="en-US">
                <a:cs typeface="Calibri Light"/>
              </a:rPr>
              <a:t>Back Up Plan</a:t>
            </a:r>
            <a:endParaRPr lang="en-US"/>
          </a:p>
        </p:txBody>
      </p:sp>
      <p:pic>
        <p:nvPicPr>
          <p:cNvPr id="5" name="Picture 5" descr="A picture containing text, computer&#10;&#10;Description automatically generated">
            <a:extLst>
              <a:ext uri="{FF2B5EF4-FFF2-40B4-BE49-F238E27FC236}">
                <a16:creationId xmlns:a16="http://schemas.microsoft.com/office/drawing/2014/main" id="{AE507784-19CE-6056-B389-91DA5A2E6AA6}"/>
              </a:ext>
            </a:extLst>
          </p:cNvPr>
          <p:cNvPicPr>
            <a:picLocks noGrp="1" noChangeAspect="1"/>
          </p:cNvPicPr>
          <p:nvPr>
            <p:ph type="pic" idx="1"/>
          </p:nvPr>
        </p:nvPicPr>
        <p:blipFill>
          <a:blip r:embed="rId2"/>
          <a:srcRect l="4770" r="4770"/>
          <a:stretch/>
        </p:blipFill>
        <p:spPr>
          <a:xfrm>
            <a:off x="6801180" y="75211"/>
            <a:ext cx="4359574" cy="3103712"/>
          </a:xfrm>
        </p:spPr>
      </p:pic>
      <p:sp>
        <p:nvSpPr>
          <p:cNvPr id="4" name="Text Placeholder 3">
            <a:extLst>
              <a:ext uri="{FF2B5EF4-FFF2-40B4-BE49-F238E27FC236}">
                <a16:creationId xmlns:a16="http://schemas.microsoft.com/office/drawing/2014/main" id="{368B9906-E5CF-F906-132B-22D770735330}"/>
              </a:ext>
            </a:extLst>
          </p:cNvPr>
          <p:cNvSpPr>
            <a:spLocks noGrp="1"/>
          </p:cNvSpPr>
          <p:nvPr>
            <p:ph type="body" sz="half" idx="2"/>
          </p:nvPr>
        </p:nvSpPr>
        <p:spPr>
          <a:xfrm>
            <a:off x="969184" y="1626079"/>
            <a:ext cx="5125557" cy="4717361"/>
          </a:xfrm>
        </p:spPr>
        <p:txBody>
          <a:bodyPr vert="horz" lIns="91440" tIns="45720" rIns="91440" bIns="45720" rtlCol="0" anchor="t">
            <a:normAutofit/>
          </a:bodyPr>
          <a:lstStyle/>
          <a:p>
            <a:pPr marL="285750" indent="-285750">
              <a:buChar char="•"/>
            </a:pPr>
            <a:r>
              <a:rPr lang="en-US" sz="2000" b="1">
                <a:latin typeface="Calibri Light"/>
                <a:cs typeface="Calibri" panose="020F0502020204030204"/>
              </a:rPr>
              <a:t>During day time data in the data base is backup to the NAS in the server room(Headquarters).</a:t>
            </a:r>
          </a:p>
          <a:p>
            <a:pPr marL="285750" indent="-285750">
              <a:buChar char="•"/>
            </a:pPr>
            <a:r>
              <a:rPr lang="en-US" sz="2000" b="1">
                <a:latin typeface="Calibri Light"/>
                <a:cs typeface="Calibri" panose="020F0502020204030204"/>
              </a:rPr>
              <a:t>.At the nighttime  data from NAS at headquarters is given to NAS at </a:t>
            </a:r>
            <a:r>
              <a:rPr lang="en-US" sz="2000" b="1" err="1">
                <a:latin typeface="Calibri Light"/>
                <a:cs typeface="Calibri" panose="020F0502020204030204"/>
              </a:rPr>
              <a:t>Polgahwela</a:t>
            </a:r>
            <a:r>
              <a:rPr lang="en-US" sz="2000" b="1">
                <a:latin typeface="Calibri Light"/>
                <a:cs typeface="Calibri" panose="020F0502020204030204"/>
              </a:rPr>
              <a:t>.</a:t>
            </a:r>
          </a:p>
          <a:p>
            <a:pPr marL="285750" indent="-285750">
              <a:buChar char="•"/>
            </a:pPr>
            <a:r>
              <a:rPr lang="en-US" sz="2000" b="1">
                <a:latin typeface="Calibri Light"/>
                <a:cs typeface="Calibri" panose="020F0502020204030204"/>
              </a:rPr>
              <a:t>Every Friday manually backup was taken from the Database and write them in to DVDs.</a:t>
            </a:r>
          </a:p>
          <a:p>
            <a:pPr marL="285750" indent="-285750">
              <a:buChar char="•"/>
            </a:pPr>
            <a:r>
              <a:rPr lang="en-US" sz="2000" b="1">
                <a:latin typeface="Calibri Light"/>
                <a:cs typeface="Calibri" panose="020F0502020204030204"/>
              </a:rPr>
              <a:t>The DVD s were kept to 3 to 4  months disposed. </a:t>
            </a:r>
          </a:p>
          <a:p>
            <a:pPr marL="285750" indent="-285750">
              <a:buChar char="•"/>
            </a:pPr>
            <a:endParaRPr lang="en-US" sz="2000" b="1">
              <a:latin typeface="Calibri Light"/>
              <a:cs typeface="Calibri" panose="020F0502020204030204"/>
            </a:endParaRPr>
          </a:p>
          <a:p>
            <a:pPr marL="285750" indent="-285750">
              <a:buChar char="•"/>
            </a:pPr>
            <a:endParaRPr lang="en-US" sz="2000" b="1">
              <a:latin typeface="Calibri Light"/>
              <a:cs typeface="Calibri" panose="020F0502020204030204"/>
            </a:endParaRPr>
          </a:p>
          <a:p>
            <a:pPr marL="285750" indent="-285750">
              <a:buChar char="•"/>
            </a:pPr>
            <a:endParaRPr lang="en-US" sz="2000" b="1">
              <a:latin typeface="Calibri Light"/>
              <a:cs typeface="Calibri" panose="020F0502020204030204"/>
            </a:endParaRPr>
          </a:p>
          <a:p>
            <a:pPr marL="285750" indent="-285750">
              <a:buChar char="•"/>
            </a:pPr>
            <a:endParaRPr lang="en-US" sz="2000" b="1">
              <a:latin typeface="Calibri Light"/>
              <a:cs typeface="Calibri" panose="020F0502020204030204"/>
            </a:endParaRPr>
          </a:p>
        </p:txBody>
      </p:sp>
      <p:pic>
        <p:nvPicPr>
          <p:cNvPr id="6" name="Picture 6" descr="Diagram&#10;&#10;Description automatically generated">
            <a:extLst>
              <a:ext uri="{FF2B5EF4-FFF2-40B4-BE49-F238E27FC236}">
                <a16:creationId xmlns:a16="http://schemas.microsoft.com/office/drawing/2014/main" id="{5272B5B0-A15A-A380-6933-BAE04BFCD92C}"/>
              </a:ext>
            </a:extLst>
          </p:cNvPr>
          <p:cNvPicPr>
            <a:picLocks noChangeAspect="1"/>
          </p:cNvPicPr>
          <p:nvPr/>
        </p:nvPicPr>
        <p:blipFill>
          <a:blip r:embed="rId3"/>
          <a:stretch>
            <a:fillRect/>
          </a:stretch>
        </p:blipFill>
        <p:spPr>
          <a:xfrm>
            <a:off x="6478438" y="3183922"/>
            <a:ext cx="4540369" cy="3178722"/>
          </a:xfrm>
          <a:prstGeom prst="rect">
            <a:avLst/>
          </a:prstGeom>
        </p:spPr>
      </p:pic>
    </p:spTree>
    <p:extLst>
      <p:ext uri="{BB962C8B-B14F-4D97-AF65-F5344CB8AC3E}">
        <p14:creationId xmlns:p14="http://schemas.microsoft.com/office/powerpoint/2010/main" val="16154414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text, electronics, control panel&#10;&#10;Description automatically generated">
            <a:extLst>
              <a:ext uri="{FF2B5EF4-FFF2-40B4-BE49-F238E27FC236}">
                <a16:creationId xmlns:a16="http://schemas.microsoft.com/office/drawing/2014/main" id="{8B8765FD-5D46-C825-4B46-1144624775E6}"/>
              </a:ext>
            </a:extLst>
          </p:cNvPr>
          <p:cNvPicPr>
            <a:picLocks noGrp="1" noChangeAspect="1"/>
          </p:cNvPicPr>
          <p:nvPr>
            <p:ph type="pic" idx="1"/>
          </p:nvPr>
        </p:nvPicPr>
        <p:blipFill rotWithShape="1">
          <a:blip r:embed="rId2"/>
          <a:srcRect l="8419" r="12269"/>
          <a:stretch/>
        </p:blipFill>
        <p:spPr>
          <a:xfrm>
            <a:off x="3629412" y="10"/>
            <a:ext cx="8562586"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34B527-A8C0-B501-041D-CB42C685F0E9}"/>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b="1"/>
              <a:t>VPN</a:t>
            </a:r>
            <a:endParaRPr lang="en-US" sz="4000"/>
          </a:p>
        </p:txBody>
      </p:sp>
      <p:sp>
        <p:nvSpPr>
          <p:cNvPr id="4" name="Text Placeholder 3">
            <a:extLst>
              <a:ext uri="{FF2B5EF4-FFF2-40B4-BE49-F238E27FC236}">
                <a16:creationId xmlns:a16="http://schemas.microsoft.com/office/drawing/2014/main" id="{7678F4CD-E67D-21B4-6D4E-0CA9EACDB94F}"/>
              </a:ext>
            </a:extLst>
          </p:cNvPr>
          <p:cNvSpPr>
            <a:spLocks noGrp="1"/>
          </p:cNvSpPr>
          <p:nvPr>
            <p:ph type="body" sz="half" idx="2"/>
          </p:nvPr>
        </p:nvSpPr>
        <p:spPr>
          <a:xfrm>
            <a:off x="306238" y="1830352"/>
            <a:ext cx="4267886" cy="4389743"/>
          </a:xfrm>
        </p:spPr>
        <p:txBody>
          <a:bodyPr vert="horz" lIns="91440" tIns="45720" rIns="91440" bIns="45720" rtlCol="0" anchor="t">
            <a:normAutofit/>
          </a:bodyPr>
          <a:lstStyle/>
          <a:p>
            <a:pPr marL="342900" indent="-342900">
              <a:buChar char="•"/>
            </a:pPr>
            <a:r>
              <a:rPr lang="en-US" sz="2400" b="1">
                <a:cs typeface="Calibri" panose="020F0502020204030204"/>
              </a:rPr>
              <a:t>Using VPN SSL was created  (</a:t>
            </a:r>
            <a:r>
              <a:rPr lang="en-US" sz="2400" b="1">
                <a:ea typeface="+mn-lt"/>
                <a:cs typeface="+mn-lt"/>
              </a:rPr>
              <a:t>Secure Sockets Layer virtual private network)in the fire wall.</a:t>
            </a:r>
          </a:p>
          <a:p>
            <a:pPr marL="342900" indent="-342900">
              <a:buChar char="•"/>
            </a:pPr>
            <a:r>
              <a:rPr lang="en-US" sz="2400" b="1">
                <a:cs typeface="Calibri" panose="020F0502020204030204"/>
              </a:rPr>
              <a:t>User can create their own exe file to connect with SSL.</a:t>
            </a:r>
          </a:p>
          <a:p>
            <a:pPr marL="342900" indent="-342900">
              <a:buChar char="•"/>
            </a:pPr>
            <a:r>
              <a:rPr lang="en-US" sz="2400" b="1">
                <a:cs typeface="Calibri" panose="020F0502020204030204"/>
              </a:rPr>
              <a:t>When the exe file is executed, firewall create a tunnel to access the  VAN( value-added network).</a:t>
            </a:r>
          </a:p>
          <a:p>
            <a:pPr marL="342900" indent="-342900">
              <a:buChar char="•"/>
            </a:pPr>
            <a:endParaRPr lang="en-US" sz="2400" b="1">
              <a:cs typeface="Calibri" panose="020F0502020204030204"/>
            </a:endParaRPr>
          </a:p>
          <a:p>
            <a:pPr marL="342900" indent="-342900">
              <a:buChar char="•"/>
            </a:pPr>
            <a:endParaRPr lang="en-US" sz="2400" b="1">
              <a:cs typeface="Calibri" panose="020F0502020204030204"/>
            </a:endParaRPr>
          </a:p>
        </p:txBody>
      </p:sp>
    </p:spTree>
    <p:extLst>
      <p:ext uri="{BB962C8B-B14F-4D97-AF65-F5344CB8AC3E}">
        <p14:creationId xmlns:p14="http://schemas.microsoft.com/office/powerpoint/2010/main" val="39424983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4A7189-400A-95ED-BA50-47288649C350}"/>
              </a:ext>
            </a:extLst>
          </p:cNvPr>
          <p:cNvSpPr>
            <a:spLocks noGrp="1"/>
          </p:cNvSpPr>
          <p:nvPr>
            <p:ph type="title"/>
          </p:nvPr>
        </p:nvSpPr>
        <p:spPr>
          <a:xfrm>
            <a:off x="6513788" y="365125"/>
            <a:ext cx="4423067" cy="1030928"/>
          </a:xfrm>
        </p:spPr>
        <p:txBody>
          <a:bodyPr vert="horz" lIns="91440" tIns="45720" rIns="91440" bIns="45720" rtlCol="0" anchor="ctr">
            <a:normAutofit/>
          </a:bodyPr>
          <a:lstStyle/>
          <a:p>
            <a:r>
              <a:rPr lang="en-US" sz="4400" b="1"/>
              <a:t>IT policy</a:t>
            </a:r>
            <a:endParaRPr lang="en-US" sz="4400"/>
          </a:p>
        </p:txBody>
      </p:sp>
      <p:pic>
        <p:nvPicPr>
          <p:cNvPr id="9" name="Picture 9" descr="Icon&#10;&#10;Description automatically generated">
            <a:extLst>
              <a:ext uri="{FF2B5EF4-FFF2-40B4-BE49-F238E27FC236}">
                <a16:creationId xmlns:a16="http://schemas.microsoft.com/office/drawing/2014/main" id="{8CA2FDB3-40AC-373F-8F27-F940BD3CC161}"/>
              </a:ext>
            </a:extLst>
          </p:cNvPr>
          <p:cNvPicPr>
            <a:picLocks noGrp="1" noChangeAspect="1"/>
          </p:cNvPicPr>
          <p:nvPr>
            <p:ph type="pic" idx="1"/>
          </p:nvPr>
        </p:nvPicPr>
        <p:blipFill rotWithShape="1">
          <a:blip r:embed="rId2"/>
          <a:srcRect r="6330"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4" name="Text Placeholder 3">
            <a:extLst>
              <a:ext uri="{FF2B5EF4-FFF2-40B4-BE49-F238E27FC236}">
                <a16:creationId xmlns:a16="http://schemas.microsoft.com/office/drawing/2014/main" id="{8D657A68-1362-70B7-97D7-77AECE57498D}"/>
              </a:ext>
            </a:extLst>
          </p:cNvPr>
          <p:cNvSpPr>
            <a:spLocks noGrp="1"/>
          </p:cNvSpPr>
          <p:nvPr>
            <p:ph type="body" sz="half" idx="2"/>
          </p:nvPr>
        </p:nvSpPr>
        <p:spPr>
          <a:xfrm>
            <a:off x="6513788" y="1398769"/>
            <a:ext cx="5127557" cy="4778194"/>
          </a:xfrm>
        </p:spPr>
        <p:txBody>
          <a:bodyPr vert="horz" lIns="91440" tIns="45720" rIns="91440" bIns="45720" rtlCol="0" anchor="t">
            <a:normAutofit/>
          </a:bodyPr>
          <a:lstStyle/>
          <a:p>
            <a:r>
              <a:rPr lang="en-US" sz="2400" b="1" u="sng">
                <a:cs typeface="Calibri"/>
              </a:rPr>
              <a:t>General Policy</a:t>
            </a:r>
          </a:p>
          <a:p>
            <a:pPr marL="342900" indent="-342900">
              <a:buChar char="•"/>
            </a:pPr>
            <a:r>
              <a:rPr lang="en-US" sz="2400" b="1">
                <a:cs typeface="Calibri"/>
              </a:rPr>
              <a:t>User have no admin privileges.</a:t>
            </a:r>
            <a:endParaRPr lang="en-US" sz="2400" b="1" u="sng">
              <a:cs typeface="Calibri"/>
            </a:endParaRPr>
          </a:p>
          <a:p>
            <a:pPr marL="342900" indent="-342900">
              <a:buChar char="•"/>
            </a:pPr>
            <a:r>
              <a:rPr lang="en-US" sz="2400" b="1">
                <a:cs typeface="Calibri"/>
              </a:rPr>
              <a:t>Password for the pc can be trail only for three times. Other wise it will be locked.</a:t>
            </a:r>
          </a:p>
          <a:p>
            <a:pPr marL="342900" indent="-342900">
              <a:buChar char="•"/>
            </a:pPr>
            <a:r>
              <a:rPr lang="en-US" sz="2400" b="1">
                <a:cs typeface="Calibri"/>
              </a:rPr>
              <a:t>Default password is given, and the user should change it accordingly.</a:t>
            </a:r>
          </a:p>
          <a:p>
            <a:pPr marL="342900" indent="-342900">
              <a:buChar char="•"/>
            </a:pPr>
            <a:r>
              <a:rPr lang="en-US" sz="2400" b="1">
                <a:cs typeface="Calibri"/>
              </a:rPr>
              <a:t>When the user resigns the all the credentials will be removed from the database.</a:t>
            </a:r>
          </a:p>
          <a:p>
            <a:pPr marL="342900" indent="-342900">
              <a:buChar char="•"/>
            </a:pPr>
            <a:endParaRPr lang="en-US" sz="2400" b="1">
              <a:cs typeface="Calibri"/>
            </a:endParaRPr>
          </a:p>
          <a:p>
            <a:pPr marL="342900" indent="-342900">
              <a:buChar char="•"/>
            </a:pPr>
            <a:endParaRPr lang="en-US" sz="2400" b="1">
              <a:cs typeface="Calibri"/>
            </a:endParaRPr>
          </a:p>
          <a:p>
            <a:pPr marL="342900" indent="-342900">
              <a:buChar char="•"/>
            </a:pPr>
            <a:endParaRPr lang="en-US" sz="2400" b="1">
              <a:cs typeface="Calibri"/>
            </a:endParaRPr>
          </a:p>
          <a:p>
            <a:pPr marL="342900" indent="-342900">
              <a:buChar char="•"/>
            </a:pPr>
            <a:endParaRPr lang="en-US" sz="2400" b="1">
              <a:cs typeface="Calibri"/>
            </a:endParaRPr>
          </a:p>
          <a:p>
            <a:pPr marL="342900" indent="-342900">
              <a:buChar char="•"/>
            </a:pPr>
            <a:endParaRPr lang="en-US" sz="2400" b="1">
              <a:cs typeface="Calibri"/>
            </a:endParaRPr>
          </a:p>
        </p:txBody>
      </p:sp>
    </p:spTree>
    <p:extLst>
      <p:ext uri="{BB962C8B-B14F-4D97-AF65-F5344CB8AC3E}">
        <p14:creationId xmlns:p14="http://schemas.microsoft.com/office/powerpoint/2010/main" val="250554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C94129-5D19-598A-8AE5-8210DA812DAF}"/>
              </a:ext>
            </a:extLst>
          </p:cNvPr>
          <p:cNvSpPr>
            <a:spLocks noGrp="1"/>
          </p:cNvSpPr>
          <p:nvPr>
            <p:ph type="title"/>
          </p:nvPr>
        </p:nvSpPr>
        <p:spPr>
          <a:xfrm>
            <a:off x="5297762" y="329184"/>
            <a:ext cx="6251110" cy="1783080"/>
          </a:xfrm>
        </p:spPr>
        <p:txBody>
          <a:bodyPr anchor="b">
            <a:normAutofit/>
          </a:bodyPr>
          <a:lstStyle/>
          <a:p>
            <a:r>
              <a:rPr lang="en-US" sz="5400">
                <a:cs typeface="Calibri Light"/>
              </a:rPr>
              <a:t>Group Members</a:t>
            </a:r>
            <a:endParaRPr lang="en-US" sz="5400"/>
          </a:p>
        </p:txBody>
      </p:sp>
      <p:pic>
        <p:nvPicPr>
          <p:cNvPr id="5" name="Picture 4" descr="One in a crowd">
            <a:extLst>
              <a:ext uri="{FF2B5EF4-FFF2-40B4-BE49-F238E27FC236}">
                <a16:creationId xmlns:a16="http://schemas.microsoft.com/office/drawing/2014/main" id="{7CE215A2-FB43-2092-B2E1-B583AADDD598}"/>
              </a:ext>
            </a:extLst>
          </p:cNvPr>
          <p:cNvPicPr>
            <a:picLocks noChangeAspect="1"/>
          </p:cNvPicPr>
          <p:nvPr/>
        </p:nvPicPr>
        <p:blipFill rotWithShape="1">
          <a:blip r:embed="rId2"/>
          <a:srcRect l="28171" r="20897" b="4"/>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C1F624F-D0AD-40A4-3FF3-878625C757DC}"/>
              </a:ext>
            </a:extLst>
          </p:cNvPr>
          <p:cNvSpPr>
            <a:spLocks noGrp="1"/>
          </p:cNvSpPr>
          <p:nvPr>
            <p:ph idx="1"/>
          </p:nvPr>
        </p:nvSpPr>
        <p:spPr>
          <a:xfrm>
            <a:off x="5297762" y="2706624"/>
            <a:ext cx="6251110" cy="3483864"/>
          </a:xfrm>
        </p:spPr>
        <p:txBody>
          <a:bodyPr vert="horz" lIns="91440" tIns="45720" rIns="91440" bIns="45720" rtlCol="0" anchor="t">
            <a:noAutofit/>
          </a:bodyPr>
          <a:lstStyle/>
          <a:p>
            <a:r>
              <a:rPr lang="en-US" sz="1800" b="1">
                <a:ea typeface="+mn-lt"/>
                <a:cs typeface="+mn-lt"/>
              </a:rPr>
              <a:t>Ashan Lakshitha                     s14880</a:t>
            </a:r>
          </a:p>
          <a:p>
            <a:r>
              <a:rPr lang="en-US" sz="1800" b="1">
                <a:ea typeface="+mn-lt"/>
                <a:cs typeface="+mn-lt"/>
              </a:rPr>
              <a:t>Darshana Rupasinghe           s15075</a:t>
            </a:r>
            <a:endParaRPr lang="en-US" sz="1800" b="1">
              <a:cs typeface="Calibri"/>
            </a:endParaRPr>
          </a:p>
          <a:p>
            <a:r>
              <a:rPr lang="en-US" sz="1800" b="1" err="1">
                <a:ea typeface="+mn-lt"/>
                <a:cs typeface="+mn-lt"/>
              </a:rPr>
              <a:t>Dinuka</a:t>
            </a:r>
            <a:r>
              <a:rPr lang="en-US" sz="1800" b="1">
                <a:ea typeface="+mn-lt"/>
                <a:cs typeface="+mn-lt"/>
              </a:rPr>
              <a:t> </a:t>
            </a:r>
            <a:r>
              <a:rPr lang="en-US" sz="1800" b="1" err="1">
                <a:ea typeface="+mn-lt"/>
                <a:cs typeface="+mn-lt"/>
              </a:rPr>
              <a:t>Dulanji</a:t>
            </a:r>
            <a:r>
              <a:rPr lang="en-US" sz="1800" b="1">
                <a:ea typeface="+mn-lt"/>
                <a:cs typeface="+mn-lt"/>
              </a:rPr>
              <a:t>                        s15039</a:t>
            </a:r>
            <a:endParaRPr lang="en-US" sz="1800" b="1">
              <a:cs typeface="Calibri"/>
            </a:endParaRPr>
          </a:p>
          <a:p>
            <a:r>
              <a:rPr lang="en-US" sz="1800" b="1" err="1">
                <a:ea typeface="+mn-lt"/>
                <a:cs typeface="+mn-lt"/>
              </a:rPr>
              <a:t>Dineshika</a:t>
            </a:r>
            <a:r>
              <a:rPr lang="en-US" sz="1800" b="1">
                <a:ea typeface="+mn-lt"/>
                <a:cs typeface="+mn-lt"/>
              </a:rPr>
              <a:t> </a:t>
            </a:r>
            <a:r>
              <a:rPr lang="en-US" sz="1800" b="1" err="1">
                <a:ea typeface="+mn-lt"/>
                <a:cs typeface="+mn-lt"/>
              </a:rPr>
              <a:t>Madhushani</a:t>
            </a:r>
            <a:r>
              <a:rPr lang="en-US" sz="1800" b="1">
                <a:ea typeface="+mn-lt"/>
                <a:cs typeface="+mn-lt"/>
              </a:rPr>
              <a:t>         s15061</a:t>
            </a:r>
            <a:endParaRPr lang="en-US" sz="1800" b="1">
              <a:cs typeface="Calibri"/>
            </a:endParaRPr>
          </a:p>
          <a:p>
            <a:r>
              <a:rPr lang="en-US" sz="1800" b="1" err="1">
                <a:ea typeface="+mn-lt"/>
                <a:cs typeface="+mn-lt"/>
              </a:rPr>
              <a:t>Eranga</a:t>
            </a:r>
            <a:r>
              <a:rPr lang="en-US" sz="1800" b="1">
                <a:ea typeface="+mn-lt"/>
                <a:cs typeface="+mn-lt"/>
              </a:rPr>
              <a:t> Edirisinghe                 s15041</a:t>
            </a:r>
          </a:p>
          <a:p>
            <a:r>
              <a:rPr lang="en-US" sz="1800" b="1">
                <a:ea typeface="+mn-lt"/>
                <a:cs typeface="+mn-lt"/>
              </a:rPr>
              <a:t>Prasad Sankalpa                     s14866</a:t>
            </a:r>
            <a:endParaRPr lang="en-US" sz="1800" b="1">
              <a:cs typeface="Calibri"/>
            </a:endParaRPr>
          </a:p>
          <a:p>
            <a:r>
              <a:rPr lang="en-US" sz="1800" b="1">
                <a:ea typeface="+mn-lt"/>
                <a:cs typeface="+mn-lt"/>
              </a:rPr>
              <a:t>Sudam Ranasinghe                s14855</a:t>
            </a:r>
            <a:endParaRPr lang="en-US" sz="1800" b="1">
              <a:cs typeface="Calibri"/>
            </a:endParaRPr>
          </a:p>
          <a:p>
            <a:r>
              <a:rPr lang="en-US" sz="1800" b="1" err="1">
                <a:ea typeface="+mn-lt"/>
                <a:cs typeface="+mn-lt"/>
              </a:rPr>
              <a:t>Sasindu</a:t>
            </a:r>
            <a:r>
              <a:rPr lang="en-US" sz="1800" b="1">
                <a:ea typeface="+mn-lt"/>
                <a:cs typeface="+mn-lt"/>
              </a:rPr>
              <a:t> </a:t>
            </a:r>
            <a:r>
              <a:rPr lang="en-US" sz="1800" b="1" err="1">
                <a:ea typeface="+mn-lt"/>
                <a:cs typeface="+mn-lt"/>
              </a:rPr>
              <a:t>Chanaka</a:t>
            </a:r>
            <a:r>
              <a:rPr lang="en-US" sz="1800" b="1">
                <a:ea typeface="+mn-lt"/>
                <a:cs typeface="+mn-lt"/>
              </a:rPr>
              <a:t> </a:t>
            </a:r>
            <a:r>
              <a:rPr lang="en-US" sz="1800" b="1" err="1">
                <a:ea typeface="+mn-lt"/>
                <a:cs typeface="+mn-lt"/>
              </a:rPr>
              <a:t>Piyumal</a:t>
            </a:r>
            <a:r>
              <a:rPr lang="en-US" sz="1800" b="1">
                <a:ea typeface="+mn-lt"/>
                <a:cs typeface="+mn-lt"/>
              </a:rPr>
              <a:t>     s14851</a:t>
            </a:r>
          </a:p>
          <a:p>
            <a:r>
              <a:rPr lang="en-US" sz="1800" b="1">
                <a:ea typeface="+mn-lt"/>
                <a:cs typeface="+mn-lt"/>
              </a:rPr>
              <a:t>Teena Senanayake                  s15107</a:t>
            </a:r>
          </a:p>
          <a:p>
            <a:r>
              <a:rPr lang="en-US" sz="1800" b="1" err="1">
                <a:ea typeface="+mn-lt"/>
                <a:cs typeface="+mn-lt"/>
              </a:rPr>
              <a:t>Thaveesha</a:t>
            </a:r>
            <a:r>
              <a:rPr lang="en-US" sz="1800" b="1">
                <a:ea typeface="+mn-lt"/>
                <a:cs typeface="+mn-lt"/>
              </a:rPr>
              <a:t> Weerakoon          s15012</a:t>
            </a:r>
            <a:endParaRPr lang="en-US" sz="1800" b="1"/>
          </a:p>
          <a:p>
            <a:endParaRPr lang="en-US" sz="1500">
              <a:cs typeface="Calibri"/>
            </a:endParaRPr>
          </a:p>
        </p:txBody>
      </p:sp>
    </p:spTree>
    <p:extLst>
      <p:ext uri="{BB962C8B-B14F-4D97-AF65-F5344CB8AC3E}">
        <p14:creationId xmlns:p14="http://schemas.microsoft.com/office/powerpoint/2010/main" val="191458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482478-66CA-174A-CF7A-0F7CAB943AEF}"/>
              </a:ext>
            </a:extLst>
          </p:cNvPr>
          <p:cNvSpPr>
            <a:spLocks noGrp="1"/>
          </p:cNvSpPr>
          <p:nvPr>
            <p:ph type="title"/>
          </p:nvPr>
        </p:nvSpPr>
        <p:spPr>
          <a:xfrm>
            <a:off x="6513788" y="365125"/>
            <a:ext cx="4840010" cy="1807305"/>
          </a:xfrm>
        </p:spPr>
        <p:txBody>
          <a:bodyPr vert="horz" lIns="91440" tIns="45720" rIns="91440" bIns="45720" rtlCol="0" anchor="ctr">
            <a:normAutofit/>
          </a:bodyPr>
          <a:lstStyle/>
          <a:p>
            <a:r>
              <a:rPr lang="en-US" sz="4400" b="1">
                <a:cs typeface="Calibri Light"/>
              </a:rPr>
              <a:t>IT POLICY</a:t>
            </a:r>
            <a:endParaRPr lang="en-US" sz="4400"/>
          </a:p>
        </p:txBody>
      </p:sp>
      <p:pic>
        <p:nvPicPr>
          <p:cNvPr id="10" name="Picture 10" descr="A picture containing text, businesscard, vector graphics&#10;&#10;Description automatically generated">
            <a:extLst>
              <a:ext uri="{FF2B5EF4-FFF2-40B4-BE49-F238E27FC236}">
                <a16:creationId xmlns:a16="http://schemas.microsoft.com/office/drawing/2014/main" id="{8CF87E0A-84A8-BFDB-1079-FAF53C9CE10F}"/>
              </a:ext>
            </a:extLst>
          </p:cNvPr>
          <p:cNvPicPr>
            <a:picLocks noGrp="1" noChangeAspect="1"/>
          </p:cNvPicPr>
          <p:nvPr>
            <p:ph type="pic" idx="1"/>
          </p:nvPr>
        </p:nvPicPr>
        <p:blipFill rotWithShape="1">
          <a:blip r:embed="rId2"/>
          <a:srcRect r="6117"/>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4" name="Text Placeholder 3">
            <a:extLst>
              <a:ext uri="{FF2B5EF4-FFF2-40B4-BE49-F238E27FC236}">
                <a16:creationId xmlns:a16="http://schemas.microsoft.com/office/drawing/2014/main" id="{87F86E84-961C-0187-873A-8F7522AF3490}"/>
              </a:ext>
            </a:extLst>
          </p:cNvPr>
          <p:cNvSpPr>
            <a:spLocks noGrp="1"/>
          </p:cNvSpPr>
          <p:nvPr>
            <p:ph type="body" sz="half" idx="2"/>
          </p:nvPr>
        </p:nvSpPr>
        <p:spPr>
          <a:xfrm>
            <a:off x="6513788" y="2333297"/>
            <a:ext cx="4840010" cy="3843666"/>
          </a:xfrm>
        </p:spPr>
        <p:txBody>
          <a:bodyPr vert="horz" lIns="91440" tIns="45720" rIns="91440" bIns="45720" rtlCol="0" anchor="t">
            <a:normAutofit/>
          </a:bodyPr>
          <a:lstStyle/>
          <a:p>
            <a:r>
              <a:rPr lang="en-US" sz="2400" b="1" u="sng">
                <a:cs typeface="Calibri"/>
              </a:rPr>
              <a:t>Email Policy</a:t>
            </a:r>
          </a:p>
          <a:p>
            <a:pPr marL="342900" indent="-342900">
              <a:buChar char="•"/>
            </a:pPr>
            <a:r>
              <a:rPr lang="en-US" sz="2400" b="1">
                <a:cs typeface="Calibri"/>
              </a:rPr>
              <a:t>Users are not allowed to click scam emails.</a:t>
            </a:r>
          </a:p>
          <a:p>
            <a:pPr marL="342900" indent="-342900">
              <a:buChar char="•"/>
            </a:pPr>
            <a:r>
              <a:rPr lang="en-US" sz="2400" b="1">
                <a:cs typeface="Calibri"/>
              </a:rPr>
              <a:t>Users are recommended to be professional when sending mails.</a:t>
            </a:r>
          </a:p>
          <a:p>
            <a:pPr marL="342900" indent="-342900">
              <a:buChar char="•"/>
            </a:pPr>
            <a:r>
              <a:rPr lang="en-US" sz="2400" b="1">
                <a:cs typeface="Calibri"/>
              </a:rPr>
              <a:t>Sharing Personal information is not allowed via company email.</a:t>
            </a:r>
          </a:p>
          <a:p>
            <a:endParaRPr lang="en-US" sz="2400" b="1">
              <a:cs typeface="Calibri"/>
            </a:endParaRPr>
          </a:p>
        </p:txBody>
      </p:sp>
    </p:spTree>
    <p:extLst>
      <p:ext uri="{BB962C8B-B14F-4D97-AF65-F5344CB8AC3E}">
        <p14:creationId xmlns:p14="http://schemas.microsoft.com/office/powerpoint/2010/main" val="34257349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55DEB1-A6E0-C156-A137-FC7EC06EE44A}"/>
              </a:ext>
            </a:extLst>
          </p:cNvPr>
          <p:cNvSpPr>
            <a:spLocks noGrp="1"/>
          </p:cNvSpPr>
          <p:nvPr>
            <p:ph type="title"/>
          </p:nvPr>
        </p:nvSpPr>
        <p:spPr>
          <a:xfrm>
            <a:off x="7499979" y="1002"/>
            <a:ext cx="3308230" cy="1254581"/>
          </a:xfrm>
        </p:spPr>
        <p:txBody>
          <a:bodyPr vert="horz" lIns="91440" tIns="45720" rIns="91440" bIns="45720" rtlCol="0" anchor="b">
            <a:normAutofit/>
          </a:bodyPr>
          <a:lstStyle/>
          <a:p>
            <a:r>
              <a:rPr lang="en-US" b="1" dirty="0">
                <a:cs typeface="Calibri Light"/>
              </a:rPr>
              <a:t>IT Policy</a:t>
            </a:r>
          </a:p>
        </p:txBody>
      </p:sp>
      <p:pic>
        <p:nvPicPr>
          <p:cNvPr id="5" name="Picture 5" descr="A picture containing text, businesscard, vector graphics&#10;&#10;Description automatically generated">
            <a:extLst>
              <a:ext uri="{FF2B5EF4-FFF2-40B4-BE49-F238E27FC236}">
                <a16:creationId xmlns:a16="http://schemas.microsoft.com/office/drawing/2014/main" id="{5283C2CD-4E37-C890-8AA8-C4FDCCF860EF}"/>
              </a:ext>
            </a:extLst>
          </p:cNvPr>
          <p:cNvPicPr>
            <a:picLocks noGrp="1" noChangeAspect="1"/>
          </p:cNvPicPr>
          <p:nvPr>
            <p:ph type="pic" idx="1"/>
          </p:nvPr>
        </p:nvPicPr>
        <p:blipFill rotWithShape="1">
          <a:blip r:embed="rId2"/>
          <a:srcRect r="-3" b="3010"/>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12" name="Rectangle 11">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6172" y="2240371"/>
            <a:ext cx="42062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 Placeholder 3">
            <a:extLst>
              <a:ext uri="{FF2B5EF4-FFF2-40B4-BE49-F238E27FC236}">
                <a16:creationId xmlns:a16="http://schemas.microsoft.com/office/drawing/2014/main" id="{4527A6EA-A46A-6626-09F1-34282F4BD959}"/>
              </a:ext>
            </a:extLst>
          </p:cNvPr>
          <p:cNvSpPr>
            <a:spLocks noGrp="1"/>
          </p:cNvSpPr>
          <p:nvPr>
            <p:ph type="body" sz="half" idx="2"/>
          </p:nvPr>
        </p:nvSpPr>
        <p:spPr>
          <a:xfrm>
            <a:off x="7341827" y="1321134"/>
            <a:ext cx="4731588" cy="4536825"/>
          </a:xfrm>
        </p:spPr>
        <p:txBody>
          <a:bodyPr vert="horz" lIns="91440" tIns="45720" rIns="91440" bIns="45720" rtlCol="0" anchor="t">
            <a:normAutofit fontScale="92500" lnSpcReduction="10000"/>
          </a:bodyPr>
          <a:lstStyle/>
          <a:p>
            <a:r>
              <a:rPr lang="en-US" sz="2400" b="1" u="sng" dirty="0">
                <a:cs typeface="Calibri"/>
              </a:rPr>
              <a:t>USER POLICY</a:t>
            </a:r>
            <a:endParaRPr lang="en-US" dirty="0"/>
          </a:p>
          <a:p>
            <a:pPr marL="342900" indent="-342900">
              <a:buChar char="•"/>
            </a:pPr>
            <a:r>
              <a:rPr lang="en-US" sz="2400" b="1" dirty="0">
                <a:cs typeface="Calibri"/>
              </a:rPr>
              <a:t>Users are not allowed to use internet for private usage.</a:t>
            </a:r>
          </a:p>
          <a:p>
            <a:pPr marL="342900" indent="-342900">
              <a:buChar char="•"/>
            </a:pPr>
            <a:r>
              <a:rPr lang="en-US" sz="2400" b="1" dirty="0">
                <a:cs typeface="Calibri"/>
              </a:rPr>
              <a:t>Streaming in social media is not allowed.</a:t>
            </a:r>
          </a:p>
          <a:p>
            <a:pPr marL="342900" indent="-342900">
              <a:buChar char="•"/>
            </a:pPr>
            <a:r>
              <a:rPr lang="en-US" sz="2400" b="1" dirty="0">
                <a:cs typeface="Calibri"/>
              </a:rPr>
              <a:t>Site visited by users are being monitored.</a:t>
            </a:r>
          </a:p>
          <a:p>
            <a:pPr marL="342900" indent="-342900">
              <a:buChar char="•"/>
            </a:pPr>
            <a:r>
              <a:rPr lang="en-US" sz="2400" b="1" dirty="0">
                <a:cs typeface="Calibri"/>
              </a:rPr>
              <a:t>Users are not allowed to store personal information in the company machine.</a:t>
            </a:r>
          </a:p>
          <a:p>
            <a:pPr marL="342900" indent="-342900">
              <a:buChar char="•"/>
            </a:pPr>
            <a:r>
              <a:rPr lang="en-US" sz="2400" b="1" dirty="0">
                <a:cs typeface="Calibri"/>
              </a:rPr>
              <a:t>If any part of the pc was damaged due to carelessness of the user it will be charged from them.</a:t>
            </a:r>
          </a:p>
          <a:p>
            <a:pPr marL="342900" indent="-342900">
              <a:buChar char="•"/>
            </a:pPr>
            <a:endParaRPr lang="en-US" sz="2400" b="1">
              <a:cs typeface="Calibri"/>
            </a:endParaRPr>
          </a:p>
          <a:p>
            <a:pPr marL="342900" indent="-342900">
              <a:buChar char="•"/>
            </a:pPr>
            <a:endParaRPr lang="en-US" sz="2400" b="1">
              <a:cs typeface="Calibri"/>
            </a:endParaRPr>
          </a:p>
        </p:txBody>
      </p:sp>
    </p:spTree>
    <p:extLst>
      <p:ext uri="{BB962C8B-B14F-4D97-AF65-F5344CB8AC3E}">
        <p14:creationId xmlns:p14="http://schemas.microsoft.com/office/powerpoint/2010/main" val="1654944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6461C86-0BF1-00ED-FB62-318D83435661}"/>
              </a:ext>
            </a:extLst>
          </p:cNvPr>
          <p:cNvSpPr txBox="1"/>
          <p:nvPr/>
        </p:nvSpPr>
        <p:spPr>
          <a:xfrm>
            <a:off x="640080" y="325369"/>
            <a:ext cx="4368602" cy="1956841"/>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nSpc>
                <a:spcPct val="90000"/>
              </a:lnSpc>
              <a:spcBef>
                <a:spcPct val="0"/>
              </a:spcBef>
              <a:spcAft>
                <a:spcPts val="600"/>
              </a:spcAft>
            </a:pPr>
            <a:r>
              <a:rPr lang="en-US" sz="5400">
                <a:latin typeface="+mj-lt"/>
                <a:ea typeface="+mj-ea"/>
                <a:cs typeface="+mj-cs"/>
              </a:rPr>
              <a:t>Business Process</a:t>
            </a:r>
          </a:p>
        </p:txBody>
      </p:sp>
      <p:sp>
        <p:nvSpPr>
          <p:cNvPr id="3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ontent Placeholder 2">
            <a:extLst>
              <a:ext uri="{FF2B5EF4-FFF2-40B4-BE49-F238E27FC236}">
                <a16:creationId xmlns:a16="http://schemas.microsoft.com/office/drawing/2014/main" id="{606E8F5A-5BB7-D838-D80B-67D49AC31935}"/>
              </a:ext>
            </a:extLst>
          </p:cNvPr>
          <p:cNvSpPr>
            <a:spLocks noGrp="1"/>
          </p:cNvSpPr>
          <p:nvPr>
            <p:ph idx="1"/>
          </p:nvPr>
        </p:nvSpPr>
        <p:spPr>
          <a:xfrm>
            <a:off x="640080" y="2872899"/>
            <a:ext cx="4243589" cy="3320668"/>
          </a:xfrm>
        </p:spPr>
        <p:txBody>
          <a:bodyPr vert="horz" lIns="91440" tIns="45720" rIns="91440" bIns="45720" rtlCol="0">
            <a:normAutofit/>
          </a:bodyPr>
          <a:lstStyle/>
          <a:p>
            <a:endParaRPr lang="en-US" sz="2200"/>
          </a:p>
          <a:p>
            <a:endParaRPr lang="en-US" sz="2200"/>
          </a:p>
        </p:txBody>
      </p:sp>
      <p:pic>
        <p:nvPicPr>
          <p:cNvPr id="4" name="Picture 4">
            <a:extLst>
              <a:ext uri="{FF2B5EF4-FFF2-40B4-BE49-F238E27FC236}">
                <a16:creationId xmlns:a16="http://schemas.microsoft.com/office/drawing/2014/main" id="{E93DBA6D-2C0C-883A-3F12-2389B4A9E6A6}"/>
              </a:ext>
            </a:extLst>
          </p:cNvPr>
          <p:cNvPicPr>
            <a:picLocks noChangeAspect="1"/>
          </p:cNvPicPr>
          <p:nvPr/>
        </p:nvPicPr>
        <p:blipFill rotWithShape="1">
          <a:blip r:embed="rId2"/>
          <a:srcRect l="23615" r="16455" b="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5" name="TextBox 4">
            <a:extLst>
              <a:ext uri="{FF2B5EF4-FFF2-40B4-BE49-F238E27FC236}">
                <a16:creationId xmlns:a16="http://schemas.microsoft.com/office/drawing/2014/main" id="{985A1323-654D-41C1-C90B-F393CC44A6AE}"/>
              </a:ext>
            </a:extLst>
          </p:cNvPr>
          <p:cNvSpPr txBox="1"/>
          <p:nvPr/>
        </p:nvSpPr>
        <p:spPr>
          <a:xfrm>
            <a:off x="402464" y="3112393"/>
            <a:ext cx="4853725"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a:buChar char="•"/>
            </a:pPr>
            <a:r>
              <a:rPr lang="en-US" sz="2800">
                <a:cs typeface="Calibri" panose="020F0502020204030204"/>
              </a:rPr>
              <a:t>Design</a:t>
            </a:r>
          </a:p>
          <a:p>
            <a:pPr marL="285750" indent="-285750">
              <a:buFont typeface="Arial"/>
              <a:buChar char="•"/>
            </a:pPr>
            <a:r>
              <a:rPr lang="en-US" sz="2800">
                <a:cs typeface="Calibri" panose="020F0502020204030204"/>
              </a:rPr>
              <a:t>Patten Making</a:t>
            </a:r>
          </a:p>
          <a:p>
            <a:pPr marL="285750" indent="-285750">
              <a:buFont typeface="Arial"/>
              <a:buChar char="•"/>
            </a:pPr>
            <a:r>
              <a:rPr lang="en-US" sz="2800">
                <a:cs typeface="Calibri" panose="020F0502020204030204"/>
              </a:rPr>
              <a:t>Fit Sample And Production Patten Making</a:t>
            </a:r>
          </a:p>
          <a:p>
            <a:pPr marL="285750" indent="-285750">
              <a:buFont typeface="Arial"/>
              <a:buChar char="•"/>
            </a:pPr>
            <a:r>
              <a:rPr lang="en-US" sz="2800">
                <a:cs typeface="Calibri" panose="020F0502020204030204"/>
              </a:rPr>
              <a:t>Marker Making</a:t>
            </a:r>
          </a:p>
          <a:p>
            <a:pPr marL="285750" indent="-285750">
              <a:buFont typeface="Arial"/>
              <a:buChar char="•"/>
            </a:pPr>
            <a:r>
              <a:rPr lang="en-US" sz="2800">
                <a:cs typeface="Calibri" panose="020F0502020204030204"/>
              </a:rPr>
              <a:t>Fabric Spreading And Cutting</a:t>
            </a:r>
          </a:p>
        </p:txBody>
      </p:sp>
    </p:spTree>
    <p:extLst>
      <p:ext uri="{BB962C8B-B14F-4D97-AF65-F5344CB8AC3E}">
        <p14:creationId xmlns:p14="http://schemas.microsoft.com/office/powerpoint/2010/main" val="36721638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7459A08-6221-D9B4-C56E-A323B540F8CD}"/>
              </a:ext>
            </a:extLst>
          </p:cNvPr>
          <p:cNvPicPr>
            <a:picLocks noChangeAspect="1"/>
          </p:cNvPicPr>
          <p:nvPr/>
        </p:nvPicPr>
        <p:blipFill rotWithShape="1">
          <a:blip r:embed="rId2"/>
          <a:srcRect l="7404" r="13285"/>
          <a:stretch/>
        </p:blipFill>
        <p:spPr>
          <a:xfrm>
            <a:off x="2522356" y="10"/>
            <a:ext cx="9669642" cy="6857990"/>
          </a:xfrm>
          <a:prstGeom prst="rect">
            <a:avLst/>
          </a:prstGeom>
        </p:spPr>
      </p:pic>
      <p:sp>
        <p:nvSpPr>
          <p:cNvPr id="28" name="Rectangle 27">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ontent Placeholder 2">
            <a:extLst>
              <a:ext uri="{FF2B5EF4-FFF2-40B4-BE49-F238E27FC236}">
                <a16:creationId xmlns:a16="http://schemas.microsoft.com/office/drawing/2014/main" id="{606E8F5A-5BB7-D838-D80B-67D49AC31935}"/>
              </a:ext>
            </a:extLst>
          </p:cNvPr>
          <p:cNvSpPr>
            <a:spLocks noGrp="1"/>
          </p:cNvSpPr>
          <p:nvPr>
            <p:ph idx="1"/>
          </p:nvPr>
        </p:nvSpPr>
        <p:spPr>
          <a:xfrm>
            <a:off x="838200" y="2434201"/>
            <a:ext cx="3822189" cy="3742762"/>
          </a:xfrm>
        </p:spPr>
        <p:txBody>
          <a:bodyPr vert="horz" lIns="91440" tIns="45720" rIns="91440" bIns="45720" rtlCol="0">
            <a:normAutofit/>
          </a:bodyPr>
          <a:lstStyle/>
          <a:p>
            <a:r>
              <a:rPr lang="en-US" sz="2000">
                <a:ea typeface="+mn-lt"/>
                <a:cs typeface="+mn-lt"/>
              </a:rPr>
              <a:t>Cutting parts sorting or bunding</a:t>
            </a:r>
            <a:endParaRPr lang="en-US" sz="2000">
              <a:cs typeface="Calibri" panose="020F0502020204030204"/>
            </a:endParaRPr>
          </a:p>
          <a:p>
            <a:r>
              <a:rPr lang="en-US" sz="2000">
                <a:latin typeface="Times New Roman"/>
                <a:cs typeface="Times New Roman"/>
              </a:rPr>
              <a:t>Sewing</a:t>
            </a:r>
            <a:endParaRPr lang="en-US" sz="2000">
              <a:cs typeface="Calibri"/>
            </a:endParaRPr>
          </a:p>
          <a:p>
            <a:r>
              <a:rPr lang="en-US" sz="2000">
                <a:ea typeface="+mn-lt"/>
                <a:cs typeface="+mn-lt"/>
              </a:rPr>
              <a:t>Quality Control</a:t>
            </a:r>
            <a:endParaRPr lang="en-US" sz="2000">
              <a:cs typeface="Calibri"/>
            </a:endParaRPr>
          </a:p>
          <a:p>
            <a:r>
              <a:rPr lang="en-US" sz="2000">
                <a:ea typeface="+mn-lt"/>
                <a:cs typeface="+mn-lt"/>
              </a:rPr>
              <a:t>Pressing and Finishing</a:t>
            </a:r>
            <a:endParaRPr lang="en-US" sz="2000">
              <a:cs typeface="Calibri"/>
            </a:endParaRPr>
          </a:p>
          <a:p>
            <a:r>
              <a:rPr lang="en-US" sz="2000">
                <a:latin typeface="Times New Roman"/>
                <a:cs typeface="Times New Roman"/>
              </a:rPr>
              <a:t>Final Quality Control</a:t>
            </a:r>
            <a:endParaRPr lang="en-US" sz="2000">
              <a:cs typeface="Calibri"/>
            </a:endParaRPr>
          </a:p>
          <a:p>
            <a:r>
              <a:rPr lang="en-US" sz="2000">
                <a:latin typeface="Times New Roman"/>
                <a:cs typeface="Times New Roman"/>
              </a:rPr>
              <a:t>Packing and shipment.</a:t>
            </a:r>
            <a:endParaRPr lang="en-US" sz="2000"/>
          </a:p>
          <a:p>
            <a:endParaRPr lang="en-US" sz="2000">
              <a:cs typeface="Calibri"/>
            </a:endParaRPr>
          </a:p>
        </p:txBody>
      </p:sp>
    </p:spTree>
    <p:extLst>
      <p:ext uri="{BB962C8B-B14F-4D97-AF65-F5344CB8AC3E}">
        <p14:creationId xmlns:p14="http://schemas.microsoft.com/office/powerpoint/2010/main" val="2072592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AB2868-C7E4-0589-486B-47CA418FD660}"/>
              </a:ext>
            </a:extLst>
          </p:cNvPr>
          <p:cNvSpPr>
            <a:spLocks noGrp="1"/>
          </p:cNvSpPr>
          <p:nvPr>
            <p:ph type="ctrTitle"/>
          </p:nvPr>
        </p:nvSpPr>
        <p:spPr>
          <a:xfrm>
            <a:off x="640080" y="325369"/>
            <a:ext cx="4368602" cy="1956841"/>
          </a:xfrm>
        </p:spPr>
        <p:txBody>
          <a:bodyPr vert="horz" lIns="91440" tIns="45720" rIns="91440" bIns="45720" rtlCol="0" anchor="b">
            <a:normAutofit/>
          </a:bodyPr>
          <a:lstStyle/>
          <a:p>
            <a:pPr algn="l"/>
            <a:r>
              <a:rPr lang="en-US" sz="5400"/>
              <a:t>Information flow</a:t>
            </a:r>
          </a:p>
        </p:txBody>
      </p:sp>
      <p:sp>
        <p:nvSpPr>
          <p:cNvPr id="2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13375DB-CA6D-0189-C00D-EF0F6A540CE2}"/>
              </a:ext>
            </a:extLst>
          </p:cNvPr>
          <p:cNvSpPr txBox="1"/>
          <p:nvPr/>
        </p:nvSpPr>
        <p:spPr>
          <a:xfrm>
            <a:off x="640080" y="2872899"/>
            <a:ext cx="4243589" cy="3320668"/>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lnSpc>
                <a:spcPct val="90000"/>
              </a:lnSpc>
              <a:spcAft>
                <a:spcPts val="600"/>
              </a:spcAft>
            </a:pPr>
            <a:r>
              <a:rPr lang="en-US" sz="1500" b="1"/>
              <a:t>Information Need: Production Schedule </a:t>
            </a:r>
          </a:p>
          <a:p>
            <a:pPr indent="-228600">
              <a:lnSpc>
                <a:spcPct val="90000"/>
              </a:lnSpc>
              <a:spcAft>
                <a:spcPts val="600"/>
              </a:spcAft>
              <a:buFont typeface="Arial" panose="020B0604020202020204" pitchFamily="34" charset="0"/>
              <a:buChar char="•"/>
            </a:pPr>
            <a:r>
              <a:rPr lang="en-US" sz="1500"/>
              <a:t>Source: The production department generates the production schedule based on customer orders and inventory levels. </a:t>
            </a:r>
          </a:p>
          <a:p>
            <a:pPr indent="-228600">
              <a:lnSpc>
                <a:spcPct val="90000"/>
              </a:lnSpc>
              <a:spcAft>
                <a:spcPts val="600"/>
              </a:spcAft>
              <a:buFont typeface="Arial" panose="020B0604020202020204" pitchFamily="34" charset="0"/>
              <a:buChar char="•"/>
            </a:pPr>
            <a:r>
              <a:rPr lang="en-US" sz="1500"/>
              <a:t>Collection: The production team collects information from the sales department regarding customer orders, delivery dates, and quantities. </a:t>
            </a:r>
          </a:p>
          <a:p>
            <a:pPr indent="-228600">
              <a:lnSpc>
                <a:spcPct val="90000"/>
              </a:lnSpc>
              <a:spcAft>
                <a:spcPts val="600"/>
              </a:spcAft>
              <a:buFont typeface="Arial" panose="020B0604020202020204" pitchFamily="34" charset="0"/>
              <a:buChar char="•"/>
            </a:pPr>
            <a:r>
              <a:rPr lang="en-US" sz="1500"/>
              <a:t>Flow: The production schedule is then shared with the procurement department to ensure the availability of raw materials and with the floor managers to plan the production lines accordingly. </a:t>
            </a:r>
          </a:p>
          <a:p>
            <a:pPr indent="-228600">
              <a:lnSpc>
                <a:spcPct val="90000"/>
              </a:lnSpc>
              <a:spcAft>
                <a:spcPts val="600"/>
              </a:spcAft>
              <a:buFont typeface="Arial" panose="020B0604020202020204" pitchFamily="34" charset="0"/>
              <a:buChar char="•"/>
            </a:pPr>
            <a:endParaRPr lang="en-US" sz="1500"/>
          </a:p>
          <a:p>
            <a:pPr indent="-228600">
              <a:lnSpc>
                <a:spcPct val="90000"/>
              </a:lnSpc>
              <a:spcAft>
                <a:spcPts val="600"/>
              </a:spcAft>
              <a:buFont typeface="Arial" panose="020B0604020202020204" pitchFamily="34" charset="0"/>
              <a:buChar char="•"/>
            </a:pPr>
            <a:endParaRPr lang="en-US" sz="1500"/>
          </a:p>
          <a:p>
            <a:pPr indent="-228600">
              <a:lnSpc>
                <a:spcPct val="90000"/>
              </a:lnSpc>
              <a:spcAft>
                <a:spcPts val="600"/>
              </a:spcAft>
              <a:buFont typeface="Arial" panose="020B0604020202020204" pitchFamily="34" charset="0"/>
              <a:buChar char="•"/>
            </a:pPr>
            <a:endParaRPr lang="en-US" sz="1500"/>
          </a:p>
        </p:txBody>
      </p:sp>
      <p:pic>
        <p:nvPicPr>
          <p:cNvPr id="20" name="Picture 4" descr="Packages on conveyor belt">
            <a:extLst>
              <a:ext uri="{FF2B5EF4-FFF2-40B4-BE49-F238E27FC236}">
                <a16:creationId xmlns:a16="http://schemas.microsoft.com/office/drawing/2014/main" id="{F55C4872-EA1D-5A28-BF19-93FCB69B2C9D}"/>
              </a:ext>
            </a:extLst>
          </p:cNvPr>
          <p:cNvPicPr>
            <a:picLocks noChangeAspect="1"/>
          </p:cNvPicPr>
          <p:nvPr/>
        </p:nvPicPr>
        <p:blipFill rotWithShape="1">
          <a:blip r:embed="rId2"/>
          <a:srcRect l="447" r="32599"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TextBox 3">
            <a:extLst>
              <a:ext uri="{FF2B5EF4-FFF2-40B4-BE49-F238E27FC236}">
                <a16:creationId xmlns:a16="http://schemas.microsoft.com/office/drawing/2014/main" id="{BAF43EB6-FD66-C0EC-89AD-2A53E45D67E8}"/>
              </a:ext>
            </a:extLst>
          </p:cNvPr>
          <p:cNvSpPr txBox="1"/>
          <p:nvPr/>
        </p:nvSpPr>
        <p:spPr>
          <a:xfrm>
            <a:off x="5456676" y="2760554"/>
            <a:ext cx="3294413" cy="2031325"/>
          </a:xfrm>
          <a:prstGeom prst="rect">
            <a:avLst/>
          </a:prstGeom>
          <a:noFill/>
        </p:spPr>
        <p:txBody>
          <a:bodyPr wrap="square" lIns="91440" tIns="45720" rIns="91440" bIns="45720" anchor="t">
            <a:spAutoFit/>
          </a:bodyPr>
          <a:lstStyle/>
          <a:p>
            <a:pPr defTabSz="475488">
              <a:spcAft>
                <a:spcPts val="600"/>
              </a:spcAft>
            </a:pPr>
            <a:r>
              <a:rPr lang="en-US" sz="1800" b="1" kern="1200">
                <a:solidFill>
                  <a:srgbClr val="D1D5DB"/>
                </a:solidFill>
                <a:highlight>
                  <a:srgbClr val="000000"/>
                </a:highlight>
                <a:latin typeface="+mn-lt"/>
                <a:ea typeface="+mn-lt"/>
                <a:cs typeface="+mn-lt"/>
              </a:rPr>
              <a:t>This demonstrate how different departments and functions within Sumithra Garments gather and utilize information to ensure smooth operations, effective decision-making, and customer satisfaction.</a:t>
            </a:r>
            <a:endParaRPr lang="en-US" sz="4000" b="1">
              <a:highlight>
                <a:srgbClr val="000000"/>
              </a:highlight>
              <a:cs typeface="Calibri"/>
            </a:endParaRPr>
          </a:p>
        </p:txBody>
      </p:sp>
    </p:spTree>
    <p:extLst>
      <p:ext uri="{BB962C8B-B14F-4D97-AF65-F5344CB8AC3E}">
        <p14:creationId xmlns:p14="http://schemas.microsoft.com/office/powerpoint/2010/main" val="19325042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0F93950-95EE-1646-D591-A90A1F7F982E}"/>
              </a:ext>
            </a:extLst>
          </p:cNvPr>
          <p:cNvSpPr>
            <a:spLocks noGrp="1"/>
          </p:cNvSpPr>
          <p:nvPr>
            <p:ph idx="1"/>
          </p:nvPr>
        </p:nvSpPr>
        <p:spPr>
          <a:xfrm>
            <a:off x="640080" y="1509885"/>
            <a:ext cx="4243589" cy="4286584"/>
          </a:xfrm>
        </p:spPr>
        <p:txBody>
          <a:bodyPr vert="horz" lIns="91440" tIns="45720" rIns="91440" bIns="45720" rtlCol="0" anchor="t">
            <a:normAutofit fontScale="92500" lnSpcReduction="20000"/>
          </a:bodyPr>
          <a:lstStyle/>
          <a:p>
            <a:pPr marL="0" indent="0">
              <a:spcAft>
                <a:spcPts val="600"/>
              </a:spcAft>
              <a:buNone/>
            </a:pPr>
            <a:r>
              <a:rPr lang="en-US" sz="1800" b="1"/>
              <a:t>Information Need: Inventory Levels </a:t>
            </a:r>
            <a:endParaRPr lang="en-US" sz="1800" b="1">
              <a:ea typeface="Calibri"/>
              <a:cs typeface="Calibri"/>
            </a:endParaRPr>
          </a:p>
          <a:p>
            <a:pPr indent="-228600">
              <a:spcAft>
                <a:spcPts val="600"/>
              </a:spcAft>
              <a:buFont typeface="Arial" panose="020B0604020202020204" pitchFamily="34" charset="0"/>
              <a:buChar char="•"/>
            </a:pPr>
            <a:r>
              <a:rPr lang="en-US" sz="2000"/>
              <a:t>Source: The inventory management system tracks the quantity and location of raw materials and finished garments. </a:t>
            </a:r>
            <a:endParaRPr lang="en-US" sz="2000">
              <a:cs typeface="Calibri"/>
            </a:endParaRPr>
          </a:p>
          <a:p>
            <a:pPr indent="-228600">
              <a:spcAft>
                <a:spcPts val="600"/>
              </a:spcAft>
              <a:buFont typeface="Arial" panose="020B0604020202020204" pitchFamily="34" charset="0"/>
              <a:buChar char="•"/>
            </a:pPr>
            <a:r>
              <a:rPr lang="en-US" sz="2000"/>
              <a:t>Collection: Data is collected through barcode scanning or manual entry when raw materials are received or garments are produced. </a:t>
            </a:r>
            <a:endParaRPr lang="en-US" sz="2000">
              <a:cs typeface="Calibri"/>
            </a:endParaRPr>
          </a:p>
          <a:p>
            <a:pPr indent="-228600">
              <a:spcAft>
                <a:spcPts val="600"/>
              </a:spcAft>
              <a:buFont typeface="Arial" panose="020B0604020202020204" pitchFamily="34" charset="0"/>
              <a:buChar char="•"/>
            </a:pPr>
            <a:r>
              <a:rPr lang="en-US" sz="2000"/>
              <a:t>Flow: The inventory data is shared with the procurement team for reordering raw materials, with the production team to plan production based on available stock, and with the sales team to provide accurate delivery timelines to customers. </a:t>
            </a:r>
            <a:endParaRPr lang="en-US" sz="2000">
              <a:cs typeface="Calibri"/>
            </a:endParaRPr>
          </a:p>
          <a:p>
            <a:endParaRPr lang="en-LK" sz="1400"/>
          </a:p>
        </p:txBody>
      </p:sp>
      <p:pic>
        <p:nvPicPr>
          <p:cNvPr id="5" name="Picture 4" descr="Cardboard boxes on conveyor belt">
            <a:extLst>
              <a:ext uri="{FF2B5EF4-FFF2-40B4-BE49-F238E27FC236}">
                <a16:creationId xmlns:a16="http://schemas.microsoft.com/office/drawing/2014/main" id="{3CA8C316-9A6A-F438-B7ED-A91C194ADB14}"/>
              </a:ext>
            </a:extLst>
          </p:cNvPr>
          <p:cNvPicPr>
            <a:picLocks noChangeAspect="1"/>
          </p:cNvPicPr>
          <p:nvPr/>
        </p:nvPicPr>
        <p:blipFill rotWithShape="1">
          <a:blip r:embed="rId2"/>
          <a:srcRect l="21598" r="11449"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026790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Isosceles Triangle 3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ontent Placeholder 2">
            <a:extLst>
              <a:ext uri="{FF2B5EF4-FFF2-40B4-BE49-F238E27FC236}">
                <a16:creationId xmlns:a16="http://schemas.microsoft.com/office/drawing/2014/main" id="{B90B5F0F-C237-DAFA-4264-5A0253745E1A}"/>
              </a:ext>
            </a:extLst>
          </p:cNvPr>
          <p:cNvGraphicFramePr>
            <a:graphicFrameLocks noGrp="1"/>
          </p:cNvGraphicFramePr>
          <p:nvPr>
            <p:ph idx="1"/>
            <p:extLst>
              <p:ext uri="{D42A27DB-BD31-4B8C-83A1-F6EECF244321}">
                <p14:modId xmlns:p14="http://schemas.microsoft.com/office/powerpoint/2010/main" val="230460434"/>
              </p:ext>
            </p:extLst>
          </p:nvPr>
        </p:nvGraphicFramePr>
        <p:xfrm>
          <a:off x="1009650" y="484835"/>
          <a:ext cx="9994900" cy="56175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10577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3D71E7-C50D-FB05-17BA-BC03FD67F411}"/>
              </a:ext>
            </a:extLst>
          </p:cNvPr>
          <p:cNvSpPr>
            <a:spLocks noGrp="1"/>
          </p:cNvSpPr>
          <p:nvPr>
            <p:ph idx="1"/>
          </p:nvPr>
        </p:nvSpPr>
        <p:spPr>
          <a:xfrm>
            <a:off x="640080" y="2872899"/>
            <a:ext cx="4243589" cy="3320668"/>
          </a:xfrm>
        </p:spPr>
        <p:txBody>
          <a:bodyPr>
            <a:normAutofit/>
          </a:bodyPr>
          <a:lstStyle/>
          <a:p>
            <a:pPr marL="0" indent="0">
              <a:buNone/>
            </a:pPr>
            <a:r>
              <a:rPr lang="en-US" sz="1500">
                <a:ea typeface="+mn-lt"/>
                <a:cs typeface="+mn-lt"/>
              </a:rPr>
              <a:t>    </a:t>
            </a:r>
            <a:r>
              <a:rPr lang="en-US" sz="1500" b="1">
                <a:ea typeface="+mn-lt"/>
                <a:cs typeface="+mn-lt"/>
              </a:rPr>
              <a:t>  Information Need: Sales Analysis</a:t>
            </a:r>
            <a:endParaRPr lang="en-US" sz="1500" b="1">
              <a:cs typeface="Calibri" panose="020F0502020204030204"/>
            </a:endParaRPr>
          </a:p>
          <a:p>
            <a:r>
              <a:rPr lang="en-US" sz="1500">
                <a:ea typeface="+mn-lt"/>
                <a:cs typeface="+mn-lt"/>
              </a:rPr>
              <a:t>Source: Sales data is collected from customer orders, invoices, and sales reports.</a:t>
            </a:r>
            <a:endParaRPr lang="en-US" sz="1500"/>
          </a:p>
          <a:p>
            <a:r>
              <a:rPr lang="en-US" sz="1500">
                <a:ea typeface="+mn-lt"/>
                <a:cs typeface="+mn-lt"/>
              </a:rPr>
              <a:t>Collection: Sales representatives enter orders into the sales system, and invoices are generated automatically.</a:t>
            </a:r>
            <a:endParaRPr lang="en-US" sz="1500"/>
          </a:p>
          <a:p>
            <a:r>
              <a:rPr lang="en-US" sz="1500">
                <a:ea typeface="+mn-lt"/>
                <a:cs typeface="+mn-lt"/>
              </a:rPr>
              <a:t>Flow: Sales data is analyzed by the sales team to identify trends, demand patterns, and customer preferences. This information is shared with the marketing team for targeted campaigns, with the production team for demand forecasting, and with the finance team for revenue analysis.</a:t>
            </a:r>
            <a:endParaRPr lang="en-US" sz="1500"/>
          </a:p>
          <a:p>
            <a:endParaRPr lang="en-LK" sz="1500"/>
          </a:p>
        </p:txBody>
      </p:sp>
      <p:pic>
        <p:nvPicPr>
          <p:cNvPr id="5" name="Picture 4" descr="Graph">
            <a:extLst>
              <a:ext uri="{FF2B5EF4-FFF2-40B4-BE49-F238E27FC236}">
                <a16:creationId xmlns:a16="http://schemas.microsoft.com/office/drawing/2014/main" id="{BF02E632-33F8-2CCD-6D7F-E428DDCB6596}"/>
              </a:ext>
            </a:extLst>
          </p:cNvPr>
          <p:cNvPicPr>
            <a:picLocks noChangeAspect="1"/>
          </p:cNvPicPr>
          <p:nvPr/>
        </p:nvPicPr>
        <p:blipFill rotWithShape="1">
          <a:blip r:embed="rId2"/>
          <a:srcRect l="13022" r="24288"/>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2669762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9192C51-B764-4A9B-9587-5EF8B628B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1CD3B03-AA9F-DA9C-C6F4-80DD7BB4C95E}"/>
              </a:ext>
            </a:extLst>
          </p:cNvPr>
          <p:cNvSpPr>
            <a:spLocks noGrp="1"/>
          </p:cNvSpPr>
          <p:nvPr>
            <p:ph idx="1"/>
          </p:nvPr>
        </p:nvSpPr>
        <p:spPr>
          <a:xfrm>
            <a:off x="648930" y="2406650"/>
            <a:ext cx="5181508" cy="3722438"/>
          </a:xfrm>
        </p:spPr>
        <p:txBody>
          <a:bodyPr>
            <a:normAutofit/>
          </a:bodyPr>
          <a:lstStyle/>
          <a:p>
            <a:pPr marL="0" indent="0">
              <a:buNone/>
            </a:pPr>
            <a:r>
              <a:rPr lang="en-US" sz="1700">
                <a:ea typeface="+mn-lt"/>
                <a:cs typeface="+mn-lt"/>
              </a:rPr>
              <a:t>     </a:t>
            </a:r>
            <a:r>
              <a:rPr lang="en-US" sz="1700" b="1">
                <a:ea typeface="+mn-lt"/>
                <a:cs typeface="+mn-lt"/>
              </a:rPr>
              <a:t> Information Need: Shipping and Logistics</a:t>
            </a:r>
            <a:endParaRPr lang="en-US" sz="1700" b="1">
              <a:cs typeface="Calibri" panose="020F0502020204030204"/>
            </a:endParaRPr>
          </a:p>
          <a:p>
            <a:r>
              <a:rPr lang="en-US" sz="1700">
                <a:ea typeface="+mn-lt"/>
                <a:cs typeface="+mn-lt"/>
              </a:rPr>
              <a:t>Source: Shipping and logistics information is obtained from shipping carriers, transportation partners, and order details.</a:t>
            </a:r>
            <a:endParaRPr lang="en-US" sz="1700"/>
          </a:p>
          <a:p>
            <a:r>
              <a:rPr lang="en-US" sz="1700">
                <a:ea typeface="+mn-lt"/>
                <a:cs typeface="+mn-lt"/>
              </a:rPr>
              <a:t>Collection: Shipping details, such as tracking numbers and delivery status, are collected from carrier systems or transportation partners. Order details are gathered from the sales system.</a:t>
            </a:r>
            <a:endParaRPr lang="en-US" sz="1700"/>
          </a:p>
          <a:p>
            <a:r>
              <a:rPr lang="en-US" sz="1700">
                <a:ea typeface="+mn-lt"/>
                <a:cs typeface="+mn-lt"/>
              </a:rPr>
              <a:t>Flow: The shipping and logistics information is shared with the sales team to provide updates to customers, with the customer service team for addressing delivery inquiries, and with the finance team for order fulfillment and revenue recognition.</a:t>
            </a:r>
            <a:endParaRPr lang="en-LK" sz="1700"/>
          </a:p>
        </p:txBody>
      </p:sp>
      <p:pic>
        <p:nvPicPr>
          <p:cNvPr id="5" name="Picture 4" descr="Cargo shipping containers in a pile and on a semi-truck at a harbour">
            <a:extLst>
              <a:ext uri="{FF2B5EF4-FFF2-40B4-BE49-F238E27FC236}">
                <a16:creationId xmlns:a16="http://schemas.microsoft.com/office/drawing/2014/main" id="{6227E767-839B-791B-7ACA-3EAC782F3CA2}"/>
              </a:ext>
            </a:extLst>
          </p:cNvPr>
          <p:cNvPicPr>
            <a:picLocks noChangeAspect="1"/>
          </p:cNvPicPr>
          <p:nvPr/>
        </p:nvPicPr>
        <p:blipFill rotWithShape="1">
          <a:blip r:embed="rId2"/>
          <a:srcRect l="26725" r="7627"/>
          <a:stretch/>
        </p:blipFill>
        <p:spPr>
          <a:xfrm>
            <a:off x="6189155" y="10"/>
            <a:ext cx="6002844" cy="6857990"/>
          </a:xfrm>
          <a:prstGeom prst="rect">
            <a:avLst/>
          </a:prstGeom>
          <a:effectLst/>
        </p:spPr>
      </p:pic>
    </p:spTree>
    <p:extLst>
      <p:ext uri="{BB962C8B-B14F-4D97-AF65-F5344CB8AC3E}">
        <p14:creationId xmlns:p14="http://schemas.microsoft.com/office/powerpoint/2010/main" val="23356516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4DF21E6B17F5F46A7CB13013363350E" ma:contentTypeVersion="14" ma:contentTypeDescription="Create a new document." ma:contentTypeScope="" ma:versionID="780dd14e57fa4195b0ac839d3d9364a5">
  <xsd:schema xmlns:xsd="http://www.w3.org/2001/XMLSchema" xmlns:xs="http://www.w3.org/2001/XMLSchema" xmlns:p="http://schemas.microsoft.com/office/2006/metadata/properties" xmlns:ns3="945a2925-50de-4419-a638-19de9a2aec3f" xmlns:ns4="3efa4c8e-7d51-4750-824d-73a0af7419ff" targetNamespace="http://schemas.microsoft.com/office/2006/metadata/properties" ma:root="true" ma:fieldsID="0bbb550c1c45979d3071034abae5f5fd" ns3:_="" ns4:_="">
    <xsd:import namespace="945a2925-50de-4419-a638-19de9a2aec3f"/>
    <xsd:import namespace="3efa4c8e-7d51-4750-824d-73a0af7419ff"/>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LengthInSeconds" minOccurs="0"/>
                <xsd:element ref="ns3:MediaServiceAutoTags" minOccurs="0"/>
                <xsd:element ref="ns3:MediaServiceGenerationTime" minOccurs="0"/>
                <xsd:element ref="ns3:MediaServiceEventHashCode" minOccurs="0"/>
                <xsd:element ref="ns3:MediaServiceOCR"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5a2925-50de-4419-a638-19de9a2aec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AutoTags" ma:index="17" nillable="true" ma:displayName="Tags" ma:internalName="MediaServiceAutoTags"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_activity" ma:index="21"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efa4c8e-7d51-4750-824d-73a0af7419ff"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45a2925-50de-4419-a638-19de9a2aec3f" xsi:nil="true"/>
  </documentManagement>
</p:properties>
</file>

<file path=customXml/itemProps1.xml><?xml version="1.0" encoding="utf-8"?>
<ds:datastoreItem xmlns:ds="http://schemas.openxmlformats.org/officeDocument/2006/customXml" ds:itemID="{46F00470-695F-4D89-8400-53D2F60E9705}">
  <ds:schemaRefs>
    <ds:schemaRef ds:uri="http://schemas.microsoft.com/sharepoint/v3/contenttype/forms"/>
  </ds:schemaRefs>
</ds:datastoreItem>
</file>

<file path=customXml/itemProps2.xml><?xml version="1.0" encoding="utf-8"?>
<ds:datastoreItem xmlns:ds="http://schemas.openxmlformats.org/officeDocument/2006/customXml" ds:itemID="{55B935D6-4BFF-406B-8B43-E0FC1889B27C}">
  <ds:schemaRefs>
    <ds:schemaRef ds:uri="3efa4c8e-7d51-4750-824d-73a0af7419ff"/>
    <ds:schemaRef ds:uri="945a2925-50de-4419-a638-19de9a2aec3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2FDBE3B-A0FA-486F-B627-4628526731C0}">
  <ds:schemaRefs>
    <ds:schemaRef ds:uri="3efa4c8e-7d51-4750-824d-73a0af7419ff"/>
    <ds:schemaRef ds:uri="945a2925-50de-4419-a638-19de9a2aec3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21</Slides>
  <Notes>0</Notes>
  <HiddenSlides>0</HiddenSlides>
  <ScaleCrop>false</ScaleCrop>
  <HeadingPairs>
    <vt:vector size="4" baseType="variant">
      <vt:variant>
        <vt:lpstr>Theme</vt:lpstr>
      </vt:variant>
      <vt:variant>
        <vt:i4>2</vt:i4>
      </vt:variant>
      <vt:variant>
        <vt:lpstr>Slide Titles</vt:lpstr>
      </vt:variant>
      <vt:variant>
        <vt:i4>21</vt:i4>
      </vt:variant>
    </vt:vector>
  </HeadingPairs>
  <TitlesOfParts>
    <vt:vector size="23" baseType="lpstr">
      <vt:lpstr>Office Theme</vt:lpstr>
      <vt:lpstr>office theme</vt:lpstr>
      <vt:lpstr>Sumithra Garments (Pvt) Ltd GROUP 02</vt:lpstr>
      <vt:lpstr>Group Members</vt:lpstr>
      <vt:lpstr>PowerPoint Presentation</vt:lpstr>
      <vt:lpstr>PowerPoint Presentation</vt:lpstr>
      <vt:lpstr>Information flow</vt:lpstr>
      <vt:lpstr>PowerPoint Presentation</vt:lpstr>
      <vt:lpstr>PowerPoint Presentation</vt:lpstr>
      <vt:lpstr>PowerPoint Presentation</vt:lpstr>
      <vt:lpstr>PowerPoint Presentation</vt:lpstr>
      <vt:lpstr>IT infrastructure</vt:lpstr>
      <vt:lpstr>Servers</vt:lpstr>
      <vt:lpstr>Mail Server</vt:lpstr>
      <vt:lpstr>Network and Security</vt:lpstr>
      <vt:lpstr>Network Attached Storage - NAS</vt:lpstr>
      <vt:lpstr>Suggestions for Improvements </vt:lpstr>
      <vt:lpstr>Suggestions for Improvements  In IT infrastructure</vt:lpstr>
      <vt:lpstr>Back Up Plan</vt:lpstr>
      <vt:lpstr>VPN</vt:lpstr>
      <vt:lpstr>IT policy</vt:lpstr>
      <vt:lpstr>IT POLICY</vt:lpstr>
      <vt:lpstr>IT Policy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Ashan Lakshitha</dc:creator>
  <cp:revision>21</cp:revision>
  <dcterms:created xsi:type="dcterms:W3CDTF">2023-05-30T15:44:33Z</dcterms:created>
  <dcterms:modified xsi:type="dcterms:W3CDTF">2023-06-03T02:15:26Z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0x01010034DF21E6B17F5F46A7CB13013363350E</vt:lpwstr>
  </property>
</Properties>
</file>

<file path=docProps/thumbnail.jpeg>
</file>